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9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12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16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4" r:id="rId1"/>
  </p:sldMasterIdLst>
  <p:notesMasterIdLst>
    <p:notesMasterId r:id="rId93"/>
  </p:notesMasterIdLst>
  <p:handoutMasterIdLst>
    <p:handoutMasterId r:id="rId94"/>
  </p:handoutMasterIdLst>
  <p:sldIdLst>
    <p:sldId id="256" r:id="rId2"/>
    <p:sldId id="658" r:id="rId3"/>
    <p:sldId id="523" r:id="rId4"/>
    <p:sldId id="528" r:id="rId5"/>
    <p:sldId id="505" r:id="rId6"/>
    <p:sldId id="506" r:id="rId7"/>
    <p:sldId id="529" r:id="rId8"/>
    <p:sldId id="507" r:id="rId9"/>
    <p:sldId id="519" r:id="rId10"/>
    <p:sldId id="524" r:id="rId11"/>
    <p:sldId id="525" r:id="rId12"/>
    <p:sldId id="508" r:id="rId13"/>
    <p:sldId id="533" r:id="rId14"/>
    <p:sldId id="520" r:id="rId15"/>
    <p:sldId id="534" r:id="rId16"/>
    <p:sldId id="509" r:id="rId17"/>
    <p:sldId id="510" r:id="rId18"/>
    <p:sldId id="532" r:id="rId19"/>
    <p:sldId id="511" r:id="rId20"/>
    <p:sldId id="512" r:id="rId21"/>
    <p:sldId id="513" r:id="rId22"/>
    <p:sldId id="514" r:id="rId23"/>
    <p:sldId id="515" r:id="rId24"/>
    <p:sldId id="516" r:id="rId25"/>
    <p:sldId id="464" r:id="rId26"/>
    <p:sldId id="652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53" r:id="rId46"/>
    <p:sldId id="579" r:id="rId47"/>
    <p:sldId id="581" r:id="rId48"/>
    <p:sldId id="583" r:id="rId49"/>
    <p:sldId id="594" r:id="rId50"/>
    <p:sldId id="595" r:id="rId51"/>
    <p:sldId id="596" r:id="rId52"/>
    <p:sldId id="597" r:id="rId53"/>
    <p:sldId id="598" r:id="rId54"/>
    <p:sldId id="609" r:id="rId55"/>
    <p:sldId id="610" r:id="rId56"/>
    <p:sldId id="611" r:id="rId57"/>
    <p:sldId id="612" r:id="rId58"/>
    <p:sldId id="613" r:id="rId59"/>
    <p:sldId id="614" r:id="rId60"/>
    <p:sldId id="615" r:id="rId61"/>
    <p:sldId id="616" r:id="rId62"/>
    <p:sldId id="654" r:id="rId63"/>
    <p:sldId id="618" r:id="rId64"/>
    <p:sldId id="619" r:id="rId65"/>
    <p:sldId id="621" r:id="rId66"/>
    <p:sldId id="622" r:id="rId67"/>
    <p:sldId id="623" r:id="rId68"/>
    <p:sldId id="629" r:id="rId69"/>
    <p:sldId id="630" r:id="rId70"/>
    <p:sldId id="631" r:id="rId71"/>
    <p:sldId id="632" r:id="rId72"/>
    <p:sldId id="633" r:id="rId73"/>
    <p:sldId id="634" r:id="rId74"/>
    <p:sldId id="635" r:id="rId75"/>
    <p:sldId id="636" r:id="rId76"/>
    <p:sldId id="637" r:id="rId77"/>
    <p:sldId id="638" r:id="rId78"/>
    <p:sldId id="655" r:id="rId79"/>
    <p:sldId id="639" r:id="rId80"/>
    <p:sldId id="640" r:id="rId81"/>
    <p:sldId id="641" r:id="rId82"/>
    <p:sldId id="642" r:id="rId83"/>
    <p:sldId id="643" r:id="rId84"/>
    <p:sldId id="644" r:id="rId85"/>
    <p:sldId id="645" r:id="rId86"/>
    <p:sldId id="646" r:id="rId87"/>
    <p:sldId id="647" r:id="rId88"/>
    <p:sldId id="648" r:id="rId89"/>
    <p:sldId id="649" r:id="rId90"/>
    <p:sldId id="650" r:id="rId91"/>
    <p:sldId id="656" r:id="rId92"/>
  </p:sldIdLst>
  <p:sldSz cx="9144000" cy="5715000" type="screen16x1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1pPr>
    <a:lvl2pPr marL="321444" algn="l" rtl="0" fontAlgn="base">
      <a:spcBef>
        <a:spcPct val="0"/>
      </a:spcBef>
      <a:spcAft>
        <a:spcPct val="0"/>
      </a:spcAft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2pPr>
    <a:lvl3pPr marL="642888" algn="l" rtl="0" fontAlgn="base">
      <a:spcBef>
        <a:spcPct val="0"/>
      </a:spcBef>
      <a:spcAft>
        <a:spcPct val="0"/>
      </a:spcAft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3pPr>
    <a:lvl4pPr marL="964332" algn="l" rtl="0" fontAlgn="base">
      <a:spcBef>
        <a:spcPct val="0"/>
      </a:spcBef>
      <a:spcAft>
        <a:spcPct val="0"/>
      </a:spcAft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4pPr>
    <a:lvl5pPr marL="1285775" algn="l" rtl="0" fontAlgn="base">
      <a:spcBef>
        <a:spcPct val="0"/>
      </a:spcBef>
      <a:spcAft>
        <a:spcPct val="0"/>
      </a:spcAft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5pPr>
    <a:lvl6pPr marL="1607219" algn="l" defTabSz="321444" rtl="0" eaLnBrk="1" latinLnBrk="0" hangingPunct="1"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6pPr>
    <a:lvl7pPr marL="1928664" algn="l" defTabSz="321444" rtl="0" eaLnBrk="1" latinLnBrk="0" hangingPunct="1"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7pPr>
    <a:lvl8pPr marL="2250108" algn="l" defTabSz="321444" rtl="0" eaLnBrk="1" latinLnBrk="0" hangingPunct="1"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8pPr>
    <a:lvl9pPr marL="2571552" algn="l" defTabSz="321444" rtl="0" eaLnBrk="1" latinLnBrk="0" hangingPunct="1">
      <a:defRPr sz="1687" kern="1200">
        <a:solidFill>
          <a:srgbClr val="000000"/>
        </a:solidFill>
        <a:latin typeface="Vista Sans OT Reg" charset="0"/>
        <a:ea typeface="ヒラギノ角ゴ ProN W3" charset="0"/>
        <a:cs typeface="ヒラギノ角ゴ ProN W3" charset="0"/>
        <a:sym typeface="Vista Sans OT Reg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6E0"/>
    <a:srgbClr val="E9D1A9"/>
    <a:srgbClr val="CDC0E1"/>
    <a:srgbClr val="D9BED5"/>
    <a:srgbClr val="E4B9B9"/>
    <a:srgbClr val="C5D1E2"/>
    <a:srgbClr val="D9EDBF"/>
    <a:srgbClr val="D4D4D4"/>
    <a:srgbClr val="ED96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4" autoAdjust="0"/>
    <p:restoredTop sz="76763" autoAdjust="0"/>
  </p:normalViewPr>
  <p:slideViewPr>
    <p:cSldViewPr>
      <p:cViewPr varScale="1">
        <p:scale>
          <a:sx n="89" d="100"/>
          <a:sy n="89" d="100"/>
        </p:scale>
        <p:origin x="-1064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3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EFD5765-21E8-6749-9219-E36E4A13D452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6EB2340-7012-BE4C-9FF6-CB71A5CC9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1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200"/>
            </a:lvl1pPr>
          </a:lstStyle>
          <a:p>
            <a:fld id="{554A0A7B-4B63-1A47-9B08-49EF5972676F}" type="datetime1">
              <a:rPr lang="en-US"/>
              <a:pPr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696913"/>
            <a:ext cx="5578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200"/>
            </a:lvl1pPr>
          </a:lstStyle>
          <a:p>
            <a:fld id="{5D0887D6-8368-A241-A196-7941E3AD6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3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21444" rtl="0" eaLnBrk="0" fontAlgn="base" hangingPunct="0">
      <a:spcBef>
        <a:spcPct val="30000"/>
      </a:spcBef>
      <a:spcAft>
        <a:spcPct val="0"/>
      </a:spcAft>
      <a:defRPr sz="844" kern="1200">
        <a:solidFill>
          <a:schemeClr val="tx1"/>
        </a:solidFill>
        <a:latin typeface="+mn-lt"/>
        <a:ea typeface="ＭＳ Ｐゴシック" charset="0"/>
        <a:cs typeface="Geneva" charset="0"/>
      </a:defRPr>
    </a:lvl1pPr>
    <a:lvl2pPr marL="321444" algn="l" defTabSz="321444" rtl="0" eaLnBrk="0" fontAlgn="base" hangingPunct="0">
      <a:spcBef>
        <a:spcPct val="30000"/>
      </a:spcBef>
      <a:spcAft>
        <a:spcPct val="0"/>
      </a:spcAft>
      <a:defRPr sz="844" kern="1200">
        <a:solidFill>
          <a:schemeClr val="tx1"/>
        </a:solidFill>
        <a:latin typeface="+mn-lt"/>
        <a:ea typeface="Geneva" charset="0"/>
        <a:cs typeface="Geneva" charset="0"/>
      </a:defRPr>
    </a:lvl2pPr>
    <a:lvl3pPr marL="642888" algn="l" defTabSz="321444" rtl="0" eaLnBrk="0" fontAlgn="base" hangingPunct="0">
      <a:spcBef>
        <a:spcPct val="30000"/>
      </a:spcBef>
      <a:spcAft>
        <a:spcPct val="0"/>
      </a:spcAft>
      <a:defRPr sz="844" kern="1200">
        <a:solidFill>
          <a:schemeClr val="tx1"/>
        </a:solidFill>
        <a:latin typeface="+mn-lt"/>
        <a:ea typeface="Geneva" charset="0"/>
        <a:cs typeface="Geneva" charset="0"/>
      </a:defRPr>
    </a:lvl3pPr>
    <a:lvl4pPr marL="964332" algn="l" defTabSz="321444" rtl="0" eaLnBrk="0" fontAlgn="base" hangingPunct="0">
      <a:spcBef>
        <a:spcPct val="30000"/>
      </a:spcBef>
      <a:spcAft>
        <a:spcPct val="0"/>
      </a:spcAft>
      <a:defRPr sz="844" kern="1200">
        <a:solidFill>
          <a:schemeClr val="tx1"/>
        </a:solidFill>
        <a:latin typeface="+mn-lt"/>
        <a:ea typeface="Geneva" charset="0"/>
        <a:cs typeface="Geneva" charset="0"/>
      </a:defRPr>
    </a:lvl4pPr>
    <a:lvl5pPr marL="1285775" algn="l" defTabSz="321444" rtl="0" eaLnBrk="0" fontAlgn="base" hangingPunct="0">
      <a:spcBef>
        <a:spcPct val="30000"/>
      </a:spcBef>
      <a:spcAft>
        <a:spcPct val="0"/>
      </a:spcAft>
      <a:defRPr sz="844" kern="1200">
        <a:solidFill>
          <a:schemeClr val="tx1"/>
        </a:solidFill>
        <a:latin typeface="+mn-lt"/>
        <a:ea typeface="Geneva" charset="0"/>
        <a:cs typeface="Geneva" charset="0"/>
      </a:defRPr>
    </a:lvl5pPr>
    <a:lvl6pPr marL="1607219" algn="l" defTabSz="321444" rtl="0" eaLnBrk="1" latinLnBrk="0" hangingPunct="1">
      <a:defRPr sz="844" kern="1200">
        <a:solidFill>
          <a:schemeClr val="tx1"/>
        </a:solidFill>
        <a:latin typeface="+mn-lt"/>
        <a:ea typeface="+mn-ea"/>
        <a:cs typeface="+mn-cs"/>
      </a:defRPr>
    </a:lvl6pPr>
    <a:lvl7pPr marL="1928664" algn="l" defTabSz="321444" rtl="0" eaLnBrk="1" latinLnBrk="0" hangingPunct="1">
      <a:defRPr sz="844" kern="1200">
        <a:solidFill>
          <a:schemeClr val="tx1"/>
        </a:solidFill>
        <a:latin typeface="+mn-lt"/>
        <a:ea typeface="+mn-ea"/>
        <a:cs typeface="+mn-cs"/>
      </a:defRPr>
    </a:lvl7pPr>
    <a:lvl8pPr marL="2250108" algn="l" defTabSz="321444" rtl="0" eaLnBrk="1" latinLnBrk="0" hangingPunct="1">
      <a:defRPr sz="844" kern="1200">
        <a:solidFill>
          <a:schemeClr val="tx1"/>
        </a:solidFill>
        <a:latin typeface="+mn-lt"/>
        <a:ea typeface="+mn-ea"/>
        <a:cs typeface="+mn-cs"/>
      </a:defRPr>
    </a:lvl8pPr>
    <a:lvl9pPr marL="2571552" algn="l" defTabSz="321444" rtl="0" eaLnBrk="1" latinLnBrk="0" hangingPunct="1">
      <a:defRPr sz="8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6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9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0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One</a:t>
            </a:r>
            <a:r>
              <a:rPr lang="en-US" baseline="0" dirty="0" smtClean="0"/>
              <a:t> tool here is random forest, but many non-linear techniques (LOWESS regression, decision trees, nearest neighbors)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2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7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92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5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15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05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57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07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52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7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89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83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7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9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21444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51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696913"/>
            <a:ext cx="55753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4F7C-D174-3F4C-9245-5915BA3AF1B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0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696913"/>
            <a:ext cx="55753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4F7C-D174-3F4C-9245-5915BA3AF1B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2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696913"/>
            <a:ext cx="55753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4F7C-D174-3F4C-9245-5915BA3AF1B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04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C6043C-C2AD-45F0-BDD9-0C8B048C7DF5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0585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1pPr>
            <a:lvl2pPr marL="757066" indent="-291179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2pPr>
            <a:lvl3pPr marL="1164717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3pPr>
            <a:lvl4pPr marL="1630604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4pPr>
            <a:lvl5pPr marL="2096491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fld id="{774123B7-ADBE-403D-92A7-FB6D68A60A3F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 algn="r" eaLnBrk="1" hangingPunct="1">
                <a:defRPr/>
              </a:pPr>
              <a:t>82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428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1pPr>
            <a:lvl2pPr marL="757066" indent="-291179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2pPr>
            <a:lvl3pPr marL="1164717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3pPr>
            <a:lvl4pPr marL="1630604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4pPr>
            <a:lvl5pPr marL="2096491" indent="-232943" algn="ctr" eaLnBrk="0" hangingPunct="0">
              <a:defRPr sz="1200">
                <a:solidFill>
                  <a:schemeClr val="tx1"/>
                </a:solidFill>
                <a:latin typeface="Tahoma" pitchFamily="34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defRPr/>
            </a:pPr>
            <a:fld id="{774123B7-ADBE-403D-92A7-FB6D68A60A3F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 algn="r" eaLnBrk="1" hangingPunct="1">
                <a:defRPr/>
              </a:pPr>
              <a:t>83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73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6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0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0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data, time</a:t>
            </a:r>
            <a:r>
              <a:rPr lang="en-US" baseline="0" dirty="0" smtClean="0"/>
              <a:t> 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5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887D6-8368-A241-A196-7941E3AD62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4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8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73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9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22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46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71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95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49878-0617-4141-B4F7-A026CF329875}" type="datetime1">
              <a:rPr lang="en-US" smtClean="0"/>
              <a:t>9/2/16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92B8-FD1D-436E-BA8D-56DFB2703848}" type="datetime1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5296961"/>
            <a:ext cx="2895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8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8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8A00-E741-4EFF-B4DB-E02890A4C117}" type="datetime1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5296961"/>
            <a:ext cx="2895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DDAE-DADE-43C8-A9AA-299EAC2AEC81}" type="datetime1">
              <a:rPr lang="en-US" smtClean="0"/>
              <a:t>9/2/16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20"/>
            <a:ext cx="7772400" cy="1135062"/>
          </a:xfrm>
        </p:spPr>
        <p:txBody>
          <a:bodyPr anchor="t"/>
          <a:lstStyle>
            <a:lvl1pPr algn="l">
              <a:defRPr sz="372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3"/>
            <a:ext cx="7772400" cy="1250156"/>
          </a:xfrm>
        </p:spPr>
        <p:txBody>
          <a:bodyPr anchor="b"/>
          <a:lstStyle>
            <a:lvl1pPr marL="0" indent="0">
              <a:buNone/>
              <a:defRPr sz="1828">
                <a:solidFill>
                  <a:schemeClr val="tx1">
                    <a:tint val="75000"/>
                  </a:schemeClr>
                </a:solidFill>
              </a:defRPr>
            </a:lvl1pPr>
            <a:lvl2pPr marL="424481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8962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73443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4pPr>
            <a:lvl5pPr marL="1697925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5pPr>
            <a:lvl6pPr marL="2122406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6pPr>
            <a:lvl7pPr marL="254688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7pPr>
            <a:lvl8pPr marL="29713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8pPr>
            <a:lvl9pPr marL="3395850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0963-2F62-41C5-A3BE-E20322FB6249}" type="datetime1">
              <a:rPr lang="en-US" smtClean="0"/>
              <a:t>9/2/16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601"/>
            </a:lvl1pPr>
            <a:lvl2pPr>
              <a:defRPr sz="2250"/>
            </a:lvl2pPr>
            <a:lvl3pPr>
              <a:defRPr sz="1828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601"/>
            </a:lvl1pPr>
            <a:lvl2pPr>
              <a:defRPr sz="2250"/>
            </a:lvl2pPr>
            <a:lvl3pPr>
              <a:defRPr sz="1828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5A3-54E5-483A-83B1-80E514AF6898}" type="datetime1">
              <a:rPr lang="en-US" smtClean="0"/>
              <a:t>9/2/16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4481" indent="0">
              <a:buNone/>
              <a:defRPr sz="1828" b="1"/>
            </a:lvl2pPr>
            <a:lvl3pPr marL="848962" indent="0">
              <a:buNone/>
              <a:defRPr sz="1687" b="1"/>
            </a:lvl3pPr>
            <a:lvl4pPr marL="1273443" indent="0">
              <a:buNone/>
              <a:defRPr sz="1477" b="1"/>
            </a:lvl4pPr>
            <a:lvl5pPr marL="1697925" indent="0">
              <a:buNone/>
              <a:defRPr sz="1477" b="1"/>
            </a:lvl5pPr>
            <a:lvl6pPr marL="2122406" indent="0">
              <a:buNone/>
              <a:defRPr sz="1477" b="1"/>
            </a:lvl6pPr>
            <a:lvl7pPr marL="2546887" indent="0">
              <a:buNone/>
              <a:defRPr sz="1477" b="1"/>
            </a:lvl7pPr>
            <a:lvl8pPr marL="2971367" indent="0">
              <a:buNone/>
              <a:defRPr sz="1477" b="1"/>
            </a:lvl8pPr>
            <a:lvl9pPr marL="3395850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250"/>
            </a:lvl1pPr>
            <a:lvl2pPr>
              <a:defRPr sz="1828"/>
            </a:lvl2pPr>
            <a:lvl3pPr>
              <a:defRPr sz="1687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24481" indent="0">
              <a:buNone/>
              <a:defRPr sz="1828" b="1"/>
            </a:lvl2pPr>
            <a:lvl3pPr marL="848962" indent="0">
              <a:buNone/>
              <a:defRPr sz="1687" b="1"/>
            </a:lvl3pPr>
            <a:lvl4pPr marL="1273443" indent="0">
              <a:buNone/>
              <a:defRPr sz="1477" b="1"/>
            </a:lvl4pPr>
            <a:lvl5pPr marL="1697925" indent="0">
              <a:buNone/>
              <a:defRPr sz="1477" b="1"/>
            </a:lvl5pPr>
            <a:lvl6pPr marL="2122406" indent="0">
              <a:buNone/>
              <a:defRPr sz="1477" b="1"/>
            </a:lvl6pPr>
            <a:lvl7pPr marL="2546887" indent="0">
              <a:buNone/>
              <a:defRPr sz="1477" b="1"/>
            </a:lvl7pPr>
            <a:lvl8pPr marL="2971367" indent="0">
              <a:buNone/>
              <a:defRPr sz="1477" b="1"/>
            </a:lvl8pPr>
            <a:lvl9pPr marL="3395850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250"/>
            </a:lvl1pPr>
            <a:lvl2pPr>
              <a:defRPr sz="1828"/>
            </a:lvl2pPr>
            <a:lvl3pPr>
              <a:defRPr sz="1687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89B9-A52D-452A-A510-2C9816936B48}" type="datetime1">
              <a:rPr lang="en-US" smtClean="0"/>
              <a:t>9/2/16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A7C26-8923-46AA-8331-F6BEA924C61E}" type="datetime1">
              <a:rPr lang="en-US" smtClean="0"/>
              <a:t>9/2/16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1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E219-A469-43A8-BF50-B207559DB193}" type="datetime1">
              <a:rPr lang="en-US" smtClean="0"/>
              <a:t>9/2/16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2"/>
            <a:ext cx="3008313" cy="968375"/>
          </a:xfrm>
        </p:spPr>
        <p:txBody>
          <a:bodyPr anchor="b"/>
          <a:lstStyle>
            <a:lvl1pPr algn="l">
              <a:defRPr sz="182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2953"/>
            </a:lvl1pPr>
            <a:lvl2pPr>
              <a:defRPr sz="2601"/>
            </a:lvl2pPr>
            <a:lvl3pPr>
              <a:defRPr sz="2250"/>
            </a:lvl3pPr>
            <a:lvl4pPr>
              <a:defRPr sz="1828"/>
            </a:lvl4pPr>
            <a:lvl5pPr>
              <a:defRPr sz="1828"/>
            </a:lvl5pPr>
            <a:lvl6pPr>
              <a:defRPr sz="1828"/>
            </a:lvl6pPr>
            <a:lvl7pPr>
              <a:defRPr sz="1828"/>
            </a:lvl7pPr>
            <a:lvl8pPr>
              <a:defRPr sz="1828"/>
            </a:lvl8pPr>
            <a:lvl9pPr>
              <a:defRPr sz="182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7"/>
            <a:ext cx="3008313" cy="3909219"/>
          </a:xfrm>
        </p:spPr>
        <p:txBody>
          <a:bodyPr/>
          <a:lstStyle>
            <a:lvl1pPr marL="0" indent="0">
              <a:buNone/>
              <a:defRPr sz="1266"/>
            </a:lvl1pPr>
            <a:lvl2pPr marL="424481" indent="0">
              <a:buNone/>
              <a:defRPr sz="1125"/>
            </a:lvl2pPr>
            <a:lvl3pPr marL="848962" indent="0">
              <a:buNone/>
              <a:defRPr sz="914"/>
            </a:lvl3pPr>
            <a:lvl4pPr marL="1273443" indent="0">
              <a:buNone/>
              <a:defRPr sz="844"/>
            </a:lvl4pPr>
            <a:lvl5pPr marL="1697925" indent="0">
              <a:buNone/>
              <a:defRPr sz="844"/>
            </a:lvl5pPr>
            <a:lvl6pPr marL="2122406" indent="0">
              <a:buNone/>
              <a:defRPr sz="844"/>
            </a:lvl6pPr>
            <a:lvl7pPr marL="2546887" indent="0">
              <a:buNone/>
              <a:defRPr sz="844"/>
            </a:lvl7pPr>
            <a:lvl8pPr marL="2971367" indent="0">
              <a:buNone/>
              <a:defRPr sz="844"/>
            </a:lvl8pPr>
            <a:lvl9pPr marL="3395850" indent="0">
              <a:buNone/>
              <a:defRPr sz="84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3A87-70BA-44A0-AFAA-02EA556F0995}" type="datetime1">
              <a:rPr lang="en-US" smtClean="0"/>
              <a:t>9/2/16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1"/>
          </a:xfrm>
        </p:spPr>
        <p:txBody>
          <a:bodyPr anchor="b"/>
          <a:lstStyle>
            <a:lvl1pPr algn="l">
              <a:defRPr sz="182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953"/>
            </a:lvl1pPr>
            <a:lvl2pPr marL="424481" indent="0">
              <a:buNone/>
              <a:defRPr sz="2601"/>
            </a:lvl2pPr>
            <a:lvl3pPr marL="848962" indent="0">
              <a:buNone/>
              <a:defRPr sz="2250"/>
            </a:lvl3pPr>
            <a:lvl4pPr marL="1273443" indent="0">
              <a:buNone/>
              <a:defRPr sz="1828"/>
            </a:lvl4pPr>
            <a:lvl5pPr marL="1697925" indent="0">
              <a:buNone/>
              <a:defRPr sz="1828"/>
            </a:lvl5pPr>
            <a:lvl6pPr marL="2122406" indent="0">
              <a:buNone/>
              <a:defRPr sz="1828"/>
            </a:lvl6pPr>
            <a:lvl7pPr marL="2546887" indent="0">
              <a:buNone/>
              <a:defRPr sz="1828"/>
            </a:lvl7pPr>
            <a:lvl8pPr marL="2971367" indent="0">
              <a:buNone/>
              <a:defRPr sz="1828"/>
            </a:lvl8pPr>
            <a:lvl9pPr marL="3395850" indent="0">
              <a:buNone/>
              <a:defRPr sz="182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266"/>
            </a:lvl1pPr>
            <a:lvl2pPr marL="424481" indent="0">
              <a:buNone/>
              <a:defRPr sz="1125"/>
            </a:lvl2pPr>
            <a:lvl3pPr marL="848962" indent="0">
              <a:buNone/>
              <a:defRPr sz="914"/>
            </a:lvl3pPr>
            <a:lvl4pPr marL="1273443" indent="0">
              <a:buNone/>
              <a:defRPr sz="844"/>
            </a:lvl4pPr>
            <a:lvl5pPr marL="1697925" indent="0">
              <a:buNone/>
              <a:defRPr sz="844"/>
            </a:lvl5pPr>
            <a:lvl6pPr marL="2122406" indent="0">
              <a:buNone/>
              <a:defRPr sz="844"/>
            </a:lvl6pPr>
            <a:lvl7pPr marL="2546887" indent="0">
              <a:buNone/>
              <a:defRPr sz="844"/>
            </a:lvl7pPr>
            <a:lvl8pPr marL="2971367" indent="0">
              <a:buNone/>
              <a:defRPr sz="844"/>
            </a:lvl8pPr>
            <a:lvl9pPr marL="3395850" indent="0">
              <a:buNone/>
              <a:defRPr sz="84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0FEC-6670-46EE-80A4-691BDEAEDC2A}" type="datetime1">
              <a:rPr lang="en-US" smtClean="0"/>
              <a:t>9/2/16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7"/>
            <a:ext cx="8229600" cy="952500"/>
          </a:xfrm>
          <a:prstGeom prst="rect">
            <a:avLst/>
          </a:prstGeom>
        </p:spPr>
        <p:txBody>
          <a:bodyPr vert="horz" lIns="120745" tIns="60373" rIns="120745" bIns="603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120745" tIns="60373" rIns="120745" bIns="603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vert="horz" lIns="120745" tIns="60373" rIns="120745" bIns="60373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6B44-7906-48B6-AAFC-A769E9704661}" type="datetime1">
              <a:rPr lang="en-US" smtClean="0"/>
              <a:t>9/2/16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1"/>
            <a:ext cx="2133600" cy="304271"/>
          </a:xfrm>
          <a:prstGeom prst="rect">
            <a:avLst/>
          </a:prstGeom>
        </p:spPr>
        <p:txBody>
          <a:bodyPr vert="horz" lIns="120745" tIns="60373" rIns="120745" bIns="60373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9D900-50F0-6746-A679-500491F16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1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24481" rtl="0" eaLnBrk="1" latinLnBrk="0" hangingPunct="1">
        <a:spcBef>
          <a:spcPct val="0"/>
        </a:spcBef>
        <a:buNone/>
        <a:defRPr sz="40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8362" indent="-318362" algn="l" defTabSz="424481" rtl="0" eaLnBrk="1" latinLnBrk="0" hangingPunct="1">
        <a:spcBef>
          <a:spcPct val="20000"/>
        </a:spcBef>
        <a:buFont typeface="Arial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689782" indent="-265301" algn="l" defTabSz="424481" rtl="0" eaLnBrk="1" latinLnBrk="0" hangingPunct="1">
        <a:spcBef>
          <a:spcPct val="20000"/>
        </a:spcBef>
        <a:buFont typeface="Arial"/>
        <a:buChar char="–"/>
        <a:defRPr sz="2601" kern="1200">
          <a:solidFill>
            <a:schemeClr val="tx1"/>
          </a:solidFill>
          <a:latin typeface="+mn-lt"/>
          <a:ea typeface="+mn-ea"/>
          <a:cs typeface="+mn-cs"/>
        </a:defRPr>
      </a:lvl2pPr>
      <a:lvl3pPr marL="1061204" indent="-212241" algn="l" defTabSz="424481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684" indent="-212241" algn="l" defTabSz="424481" rtl="0" eaLnBrk="1" latinLnBrk="0" hangingPunct="1">
        <a:spcBef>
          <a:spcPct val="20000"/>
        </a:spcBef>
        <a:buFont typeface="Arial"/>
        <a:buChar char="–"/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910165" indent="-212241" algn="l" defTabSz="424481" rtl="0" eaLnBrk="1" latinLnBrk="0" hangingPunct="1">
        <a:spcBef>
          <a:spcPct val="20000"/>
        </a:spcBef>
        <a:buFont typeface="Arial"/>
        <a:buChar char="»"/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34646" indent="-212241" algn="l" defTabSz="424481" rtl="0" eaLnBrk="1" latinLnBrk="0" hangingPunct="1">
        <a:spcBef>
          <a:spcPct val="20000"/>
        </a:spcBef>
        <a:buFont typeface="Arial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59128" indent="-212241" algn="l" defTabSz="424481" rtl="0" eaLnBrk="1" latinLnBrk="0" hangingPunct="1">
        <a:spcBef>
          <a:spcPct val="20000"/>
        </a:spcBef>
        <a:buFont typeface="Arial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183609" indent="-212241" algn="l" defTabSz="424481" rtl="0" eaLnBrk="1" latinLnBrk="0" hangingPunct="1">
        <a:spcBef>
          <a:spcPct val="20000"/>
        </a:spcBef>
        <a:buFont typeface="Arial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08090" indent="-212241" algn="l" defTabSz="424481" rtl="0" eaLnBrk="1" latinLnBrk="0" hangingPunct="1">
        <a:spcBef>
          <a:spcPct val="20000"/>
        </a:spcBef>
        <a:buFont typeface="Arial"/>
        <a:buChar char="•"/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4481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8962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73443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97925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22406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46887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71367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95850" algn="l" defTabSz="424481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6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7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2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40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0.emf"/><Relationship Id="rId8" Type="http://schemas.openxmlformats.org/officeDocument/2006/relationships/oleObject" Target="../embeddings/Microsoft_Excel_97_-_2004_Worksheet2.xls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3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4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5.emf"/><Relationship Id="rId9" Type="http://schemas.openxmlformats.org/officeDocument/2006/relationships/image" Target="../media/image4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640" y="2114682"/>
            <a:ext cx="8437959" cy="2495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Vineet Chaoji</a:t>
            </a:r>
            <a:br>
              <a:rPr lang="en-US" sz="3100" dirty="0" smtClean="0"/>
            </a:br>
            <a:r>
              <a:rPr lang="en-US" sz="3100" dirty="0" smtClean="0"/>
              <a:t>Gourav Roy</a:t>
            </a:r>
            <a:br>
              <a:rPr lang="en-US" sz="3100" dirty="0" smtClean="0"/>
            </a:br>
            <a:r>
              <a:rPr lang="en-US" sz="3100" dirty="0" smtClean="0"/>
              <a:t>Rajeev </a:t>
            </a:r>
            <a:r>
              <a:rPr lang="en-US" sz="3100" dirty="0" err="1" smtClean="0"/>
              <a:t>Rastogi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Core Machine Learning</a:t>
            </a:r>
            <a:br>
              <a:rPr lang="en-US" sz="2200" dirty="0" smtClean="0"/>
            </a:br>
            <a:r>
              <a:rPr lang="en-US" sz="2200" dirty="0" smtClean="0"/>
              <a:t>Amazon</a:t>
            </a: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33500"/>
            <a:ext cx="6515169" cy="3771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Matrix Data – A design matrix </a:t>
            </a:r>
            <a:r>
              <a:rPr lang="en-US" b="1" dirty="0" smtClean="0"/>
              <a:t>X</a:t>
            </a:r>
            <a:r>
              <a:rPr lang="en-US" dirty="0"/>
              <a:t> </a:t>
            </a:r>
            <a:r>
              <a:rPr lang="en-US" dirty="0" smtClean="0"/>
              <a:t>and label vector </a:t>
            </a:r>
            <a:r>
              <a:rPr lang="en-US" b="1" dirty="0" smtClean="0"/>
              <a:t>y</a:t>
            </a:r>
            <a:endParaRPr lang="en-US" dirty="0" smtClean="0"/>
          </a:p>
          <a:p>
            <a:r>
              <a:rPr lang="en-US" dirty="0" smtClean="0"/>
              <a:t>Text – Customer reviews, product descriptions</a:t>
            </a:r>
          </a:p>
          <a:p>
            <a:r>
              <a:rPr lang="en-US" dirty="0" smtClean="0"/>
              <a:t>Images – Product images, Maps</a:t>
            </a:r>
          </a:p>
          <a:p>
            <a:r>
              <a:rPr lang="en-US" dirty="0" smtClean="0"/>
              <a:t>Set Data – Items purchased together</a:t>
            </a:r>
          </a:p>
          <a:p>
            <a:r>
              <a:rPr lang="en-US" dirty="0" smtClean="0"/>
              <a:t>Sequence Data – Clickstream, Purchase history</a:t>
            </a:r>
          </a:p>
          <a:p>
            <a:r>
              <a:rPr lang="en-US" dirty="0" smtClean="0"/>
              <a:t>Time Series – Audio/Video, Stock prices</a:t>
            </a:r>
          </a:p>
          <a:p>
            <a:r>
              <a:rPr lang="en-US" dirty="0" smtClean="0"/>
              <a:t>Graph/Network – Social Networks, WWW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2" y="1051402"/>
            <a:ext cx="2172431" cy="1145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97" y="2705100"/>
            <a:ext cx="1387879" cy="12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33500"/>
            <a:ext cx="6438900" cy="39634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Supervised Learning – Input is data/label pairs </a:t>
            </a:r>
            <a:r>
              <a:rPr lang="en-US" b="1" dirty="0" smtClean="0"/>
              <a:t>S</a:t>
            </a:r>
            <a:r>
              <a:rPr lang="en-US" dirty="0" smtClean="0"/>
              <a:t>={(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b="1" dirty="0" err="1" smtClean="0"/>
              <a:t>,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)}; </a:t>
            </a:r>
            <a:r>
              <a:rPr lang="en-US" dirty="0" err="1" smtClean="0"/>
              <a:t>i</a:t>
            </a:r>
            <a:r>
              <a:rPr lang="en-US" dirty="0" smtClean="0"/>
              <a:t>=1,…,m</a:t>
            </a:r>
          </a:p>
          <a:p>
            <a:pPr lvl="1"/>
            <a:r>
              <a:rPr lang="en-US" dirty="0" smtClean="0"/>
              <a:t>Classification, Regression</a:t>
            </a:r>
          </a:p>
          <a:p>
            <a:r>
              <a:rPr lang="en-US" dirty="0" smtClean="0"/>
              <a:t>Unsupervised Learning – Input is data </a:t>
            </a:r>
            <a:r>
              <a:rPr lang="en-US" b="1" dirty="0" smtClean="0"/>
              <a:t>S</a:t>
            </a:r>
            <a:r>
              <a:rPr lang="en-US" dirty="0" smtClean="0"/>
              <a:t>={(</a:t>
            </a:r>
            <a:r>
              <a:rPr lang="en-US" b="1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)}; </a:t>
            </a:r>
            <a:r>
              <a:rPr lang="en-US" dirty="0" err="1" smtClean="0"/>
              <a:t>i</a:t>
            </a:r>
            <a:r>
              <a:rPr lang="en-US" dirty="0" smtClean="0"/>
              <a:t>=1,…,m</a:t>
            </a:r>
          </a:p>
          <a:p>
            <a:pPr lvl="1"/>
            <a:r>
              <a:rPr lang="en-US" dirty="0" smtClean="0"/>
              <a:t>Clustering, Density Estimation, Dimensionality Reduction</a:t>
            </a:r>
          </a:p>
          <a:p>
            <a:r>
              <a:rPr lang="en-US" dirty="0" smtClean="0"/>
              <a:t>Semi-supervised Learning – Input is data </a:t>
            </a:r>
            <a:r>
              <a:rPr lang="en-US" b="1" dirty="0" err="1" smtClean="0"/>
              <a:t>S</a:t>
            </a:r>
            <a:r>
              <a:rPr lang="en-US" b="1" baseline="-25000" dirty="0" err="1" smtClean="0"/>
              <a:t>l</a:t>
            </a:r>
            <a:r>
              <a:rPr lang="en-US" dirty="0" smtClean="0"/>
              <a:t>={(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,y</a:t>
            </a:r>
            <a:r>
              <a:rPr lang="en-US" baseline="-25000" dirty="0" err="1" smtClean="0"/>
              <a:t>i</a:t>
            </a:r>
            <a:r>
              <a:rPr lang="en-US" dirty="0" smtClean="0"/>
              <a:t>)}; </a:t>
            </a:r>
            <a:r>
              <a:rPr lang="en-US" dirty="0" err="1" smtClean="0"/>
              <a:t>i</a:t>
            </a:r>
            <a:r>
              <a:rPr lang="en-US" dirty="0" smtClean="0"/>
              <a:t>=1,…,L and </a:t>
            </a:r>
            <a:r>
              <a:rPr lang="en-US" b="1" dirty="0" smtClean="0"/>
              <a:t>S</a:t>
            </a:r>
            <a:r>
              <a:rPr lang="en-US" b="1" baseline="-25000" dirty="0" smtClean="0"/>
              <a:t>u</a:t>
            </a:r>
            <a:r>
              <a:rPr lang="en-US" b="1" dirty="0" smtClean="0"/>
              <a:t>=</a:t>
            </a:r>
            <a:r>
              <a:rPr lang="en-US" dirty="0" smtClean="0"/>
              <a:t>{(</a:t>
            </a:r>
            <a:r>
              <a:rPr lang="en-US" b="1" dirty="0" err="1" smtClean="0"/>
              <a:t>x</a:t>
            </a:r>
            <a:r>
              <a:rPr lang="en-US" b="1" baseline="-25000" dirty="0" err="1" smtClean="0"/>
              <a:t>j</a:t>
            </a:r>
            <a:r>
              <a:rPr lang="en-US" dirty="0" smtClean="0"/>
              <a:t>)}; j=L+1,…,m</a:t>
            </a:r>
          </a:p>
          <a:p>
            <a:pPr lvl="1"/>
            <a:r>
              <a:rPr lang="en-US" dirty="0" smtClean="0"/>
              <a:t>Used for supervised and unsupervised tasks</a:t>
            </a:r>
          </a:p>
          <a:p>
            <a:r>
              <a:rPr lang="en-US" dirty="0" smtClean="0"/>
              <a:t>Active Learning – Semi-supervised learning with access to a human labeler during training</a:t>
            </a:r>
          </a:p>
          <a:p>
            <a:r>
              <a:rPr lang="en-US" dirty="0" smtClean="0"/>
              <a:t>Reinforcement Learning – Feedback received after a sequence of actions/predictions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2" y="1051402"/>
            <a:ext cx="2172431" cy="1145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97" y="2705100"/>
            <a:ext cx="1387879" cy="12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172" y="1333501"/>
                <a:ext cx="8572500" cy="39885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How to find a “good” model </a:t>
                </a:r>
                <a:r>
                  <a:rPr lang="en-US" i="1" dirty="0" smtClean="0"/>
                  <a:t>F</a:t>
                </a:r>
                <a:r>
                  <a:rPr lang="en-US" dirty="0" smtClean="0"/>
                  <a:t> that fits the training data? </a:t>
                </a:r>
              </a:p>
              <a:p>
                <a:r>
                  <a:rPr lang="en-US" dirty="0" smtClean="0"/>
                  <a:t>Select </a:t>
                </a:r>
                <a:r>
                  <a:rPr lang="en-US" i="1" dirty="0" smtClean="0"/>
                  <a:t>F</a:t>
                </a:r>
                <a:r>
                  <a:rPr lang="en-US" dirty="0" smtClean="0"/>
                  <a:t> to minimize loss function </a:t>
                </a:r>
                <a:r>
                  <a:rPr lang="en-US" i="1" dirty="0" smtClean="0"/>
                  <a:t>L</a:t>
                </a:r>
                <a:r>
                  <a:rPr lang="en-US" dirty="0" smtClean="0"/>
                  <a:t> on the training data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           </a:t>
                </a:r>
                <a:br>
                  <a:rPr lang="en-US" dirty="0" smtClean="0"/>
                </a:br>
                <a:r>
                  <a:rPr lang="en-US" dirty="0" smtClean="0"/>
                  <a:t>            </a:t>
                </a:r>
                <a:br>
                  <a:rPr lang="en-US" dirty="0" smtClean="0"/>
                </a:br>
                <a:endParaRPr lang="en-US" sz="2672" dirty="0"/>
              </a:p>
              <a:p>
                <a:r>
                  <a:rPr lang="en-US" dirty="0" smtClean="0">
                    <a:cs typeface="Arial"/>
                  </a:rPr>
                  <a:t>Possible loss functions </a:t>
                </a:r>
                <a:r>
                  <a:rPr lang="en-US" i="1" dirty="0" smtClean="0">
                    <a:cs typeface="Arial"/>
                  </a:rPr>
                  <a:t>L(Y,F(X))</a:t>
                </a:r>
              </a:p>
              <a:p>
                <a:pPr lvl="1"/>
                <a:r>
                  <a:rPr lang="en-US" sz="2320" dirty="0"/>
                  <a:t>Squared loss:  </a:t>
                </a:r>
                <a:r>
                  <a:rPr lang="en-US" sz="2320" i="1" dirty="0"/>
                  <a:t>(Y-F(X))</a:t>
                </a:r>
                <a:r>
                  <a:rPr lang="en-US" sz="2320" i="1" baseline="30000" dirty="0"/>
                  <a:t>2</a:t>
                </a:r>
                <a:r>
                  <a:rPr lang="en-US" sz="2320" dirty="0"/>
                  <a:t>      /* Linear regression */</a:t>
                </a:r>
              </a:p>
              <a:p>
                <a:pPr lvl="1"/>
                <a:r>
                  <a:rPr lang="en-US" sz="2320" dirty="0"/>
                  <a:t>Logistic loss:  log(</a:t>
                </a:r>
                <a:r>
                  <a:rPr lang="en-US" sz="2320" i="1" dirty="0"/>
                  <a:t>1+e</a:t>
                </a:r>
                <a:r>
                  <a:rPr lang="en-US" sz="2320" i="1" baseline="30000" dirty="0"/>
                  <a:t>-YF(X</a:t>
                </a:r>
                <a:r>
                  <a:rPr lang="en-US" sz="2320" baseline="30000" dirty="0"/>
                  <a:t>)</a:t>
                </a:r>
                <a:r>
                  <a:rPr lang="en-US" sz="2320" dirty="0"/>
                  <a:t>)  /* Logistic regression, </a:t>
                </a:r>
                <a:r>
                  <a:rPr lang="en-US" sz="2320" i="1" dirty="0"/>
                  <a:t>Y</a:t>
                </a:r>
                <a:r>
                  <a:rPr lang="en-US" sz="2320" dirty="0"/>
                  <a:t> ε </a:t>
                </a:r>
                <a:r>
                  <a:rPr lang="en-US" sz="2320" dirty="0">
                    <a:latin typeface="Lucida Grande"/>
                    <a:ea typeface="Lucida Grande"/>
                    <a:cs typeface="Lucida Grande"/>
                  </a:rPr>
                  <a:t>{</a:t>
                </a:r>
                <a:r>
                  <a:rPr lang="en-US" sz="2320" dirty="0"/>
                  <a:t>+1, -1} */</a:t>
                </a:r>
              </a:p>
              <a:p>
                <a:pPr lvl="1"/>
                <a:r>
                  <a:rPr lang="en-US" sz="2320" dirty="0"/>
                  <a:t>Hinge loss: max(</a:t>
                </a:r>
                <a:r>
                  <a:rPr lang="en-US" sz="2320" i="1" dirty="0"/>
                  <a:t>0</a:t>
                </a:r>
                <a:r>
                  <a:rPr lang="en-US" sz="2320" dirty="0" smtClean="0"/>
                  <a:t>, </a:t>
                </a:r>
                <a:r>
                  <a:rPr lang="en-US" sz="2320" i="1" dirty="0"/>
                  <a:t>1-Y</a:t>
                </a:r>
                <a14:m>
                  <m:oMath xmlns:m="http://schemas.openxmlformats.org/officeDocument/2006/math" xmlns="">
                    <m:r>
                      <a:rPr lang="en-US" sz="2320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320" i="1" dirty="0"/>
                  <a:t>F(X)</a:t>
                </a:r>
                <a:r>
                  <a:rPr lang="en-US" sz="2320" dirty="0"/>
                  <a:t>) </a:t>
                </a:r>
                <a:r>
                  <a:rPr lang="en-US" sz="2320" dirty="0" smtClean="0"/>
                  <a:t>/* </a:t>
                </a:r>
                <a:r>
                  <a:rPr lang="en-US" sz="2320" dirty="0"/>
                  <a:t>Support Vector Machines, </a:t>
                </a:r>
                <a:r>
                  <a:rPr lang="en-US" sz="2320" i="1" dirty="0"/>
                  <a:t>Y </a:t>
                </a:r>
                <a:r>
                  <a:rPr lang="en-US" sz="2320" dirty="0"/>
                  <a:t>ε {+1, -1</a:t>
                </a:r>
                <a:r>
                  <a:rPr lang="en-US" sz="2320" dirty="0" smtClean="0"/>
                  <a:t>} */</a:t>
                </a:r>
                <a:endParaRPr lang="en-US" sz="2320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172" y="1333501"/>
                <a:ext cx="8572500" cy="3988593"/>
              </a:xfrm>
              <a:blipFill rotWithShape="0">
                <a:blip r:embed="rId4"/>
                <a:stretch>
                  <a:fillRect l="-853" t="-2141" r="-284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600737"/>
              </p:ext>
            </p:extLst>
          </p:nvPr>
        </p:nvGraphicFramePr>
        <p:xfrm>
          <a:off x="2257884" y="2420244"/>
          <a:ext cx="4447716" cy="97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" name="Equation" r:id="rId5" imgW="2095200" imgH="457200" progId="Equation.3">
                  <p:embed/>
                </p:oleObj>
              </mc:Choice>
              <mc:Fallback>
                <p:oleObj name="Equation" r:id="rId5" imgW="2095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7884" y="2420244"/>
                        <a:ext cx="4447716" cy="970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3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Examples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Infinite number of possible linear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Want to minimize loss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13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838200" y="2314572"/>
            <a:ext cx="2971800" cy="2828928"/>
            <a:chOff x="838200" y="2314572"/>
            <a:chExt cx="2971800" cy="2828928"/>
          </a:xfrm>
        </p:grpSpPr>
        <p:sp>
          <p:nvSpPr>
            <p:cNvPr id="11" name="Line 20"/>
            <p:cNvSpPr>
              <a:spLocks noChangeShapeType="1"/>
            </p:cNvSpPr>
            <p:nvPr/>
          </p:nvSpPr>
          <p:spPr bwMode="auto">
            <a:xfrm>
              <a:off x="1225874" y="4784146"/>
              <a:ext cx="2452317" cy="104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 flipV="1">
              <a:off x="1219228" y="2484264"/>
              <a:ext cx="1107" cy="23009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14" name="Object 39"/>
            <p:cNvGraphicFramePr>
              <a:graphicFrameLocks noChangeAspect="1"/>
            </p:cNvGraphicFramePr>
            <p:nvPr/>
          </p:nvGraphicFramePr>
          <p:xfrm>
            <a:off x="3523121" y="4796051"/>
            <a:ext cx="286879" cy="347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9" name="Equation" r:id="rId3" imgW="139700" imgH="177800" progId="Equation.3">
                    <p:embed/>
                  </p:oleObj>
                </mc:Choice>
                <mc:Fallback>
                  <p:oleObj name="Equation" r:id="rId3" imgW="1397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3121" y="4796051"/>
                          <a:ext cx="286879" cy="3474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0"/>
            <p:cNvGraphicFramePr>
              <a:graphicFrameLocks noChangeAspect="1"/>
            </p:cNvGraphicFramePr>
            <p:nvPr/>
          </p:nvGraphicFramePr>
          <p:xfrm>
            <a:off x="838200" y="2314572"/>
            <a:ext cx="338938" cy="348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0" name="Equation" r:id="rId5" imgW="165100" imgH="177800" progId="Equation.3">
                    <p:embed/>
                  </p:oleObj>
                </mc:Choice>
                <mc:Fallback>
                  <p:oleObj name="Equation" r:id="rId5" imgW="1651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2314572"/>
                          <a:ext cx="338938" cy="3484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Minus 15"/>
            <p:cNvSpPr/>
            <p:nvPr/>
          </p:nvSpPr>
          <p:spPr>
            <a:xfrm>
              <a:off x="2347561" y="391882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lus 16"/>
            <p:cNvSpPr/>
            <p:nvPr/>
          </p:nvSpPr>
          <p:spPr>
            <a:xfrm>
              <a:off x="2136994" y="321360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lus 17"/>
            <p:cNvSpPr/>
            <p:nvPr/>
          </p:nvSpPr>
          <p:spPr>
            <a:xfrm>
              <a:off x="2562328" y="331437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lus 18"/>
            <p:cNvSpPr/>
            <p:nvPr/>
          </p:nvSpPr>
          <p:spPr>
            <a:xfrm>
              <a:off x="3308354" y="331420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lus 19"/>
            <p:cNvSpPr/>
            <p:nvPr/>
          </p:nvSpPr>
          <p:spPr>
            <a:xfrm>
              <a:off x="2565478" y="4053694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Plus 20"/>
            <p:cNvSpPr/>
            <p:nvPr/>
          </p:nvSpPr>
          <p:spPr>
            <a:xfrm>
              <a:off x="2458095" y="301241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Plus 21"/>
            <p:cNvSpPr/>
            <p:nvPr/>
          </p:nvSpPr>
          <p:spPr>
            <a:xfrm>
              <a:off x="1592269" y="3414797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Plus 22"/>
            <p:cNvSpPr/>
            <p:nvPr/>
          </p:nvSpPr>
          <p:spPr>
            <a:xfrm>
              <a:off x="2347561" y="2663071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Plus 23"/>
            <p:cNvSpPr/>
            <p:nvPr/>
          </p:nvSpPr>
          <p:spPr>
            <a:xfrm>
              <a:off x="1807036" y="361704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Plus 24"/>
            <p:cNvSpPr/>
            <p:nvPr/>
          </p:nvSpPr>
          <p:spPr>
            <a:xfrm>
              <a:off x="2772895" y="2911823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Minus 25"/>
            <p:cNvSpPr/>
            <p:nvPr/>
          </p:nvSpPr>
          <p:spPr>
            <a:xfrm>
              <a:off x="2880279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Minus 26"/>
            <p:cNvSpPr/>
            <p:nvPr/>
          </p:nvSpPr>
          <p:spPr>
            <a:xfrm>
              <a:off x="30950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Minus 27"/>
            <p:cNvSpPr/>
            <p:nvPr/>
          </p:nvSpPr>
          <p:spPr>
            <a:xfrm>
              <a:off x="2454945" y="4456601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Minus 28"/>
            <p:cNvSpPr/>
            <p:nvPr/>
          </p:nvSpPr>
          <p:spPr>
            <a:xfrm>
              <a:off x="2987662" y="405369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Minus 29"/>
            <p:cNvSpPr/>
            <p:nvPr/>
          </p:nvSpPr>
          <p:spPr>
            <a:xfrm>
              <a:off x="2136994" y="4253540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Minus 30"/>
            <p:cNvSpPr/>
            <p:nvPr/>
          </p:nvSpPr>
          <p:spPr>
            <a:xfrm>
              <a:off x="2240177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Minus 31"/>
            <p:cNvSpPr/>
            <p:nvPr/>
          </p:nvSpPr>
          <p:spPr>
            <a:xfrm>
              <a:off x="27802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Minus 32"/>
            <p:cNvSpPr/>
            <p:nvPr/>
          </p:nvSpPr>
          <p:spPr>
            <a:xfrm>
              <a:off x="1699652" y="4051999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" name="Line 26"/>
          <p:cNvSpPr>
            <a:spLocks noChangeShapeType="1"/>
          </p:cNvSpPr>
          <p:nvPr/>
        </p:nvSpPr>
        <p:spPr bwMode="auto">
          <a:xfrm flipV="1">
            <a:off x="1225874" y="3012417"/>
            <a:ext cx="2452317" cy="1242466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6"/>
          <p:cNvSpPr>
            <a:spLocks noChangeShapeType="1"/>
          </p:cNvSpPr>
          <p:nvPr/>
        </p:nvSpPr>
        <p:spPr bwMode="auto">
          <a:xfrm flipV="1">
            <a:off x="1219229" y="2864260"/>
            <a:ext cx="2458962" cy="953972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235" y="2190050"/>
            <a:ext cx="4001613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Examples (Contd.)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Infinite number of possible linear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Want to minimize loss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14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838200" y="2314572"/>
            <a:ext cx="2971800" cy="2828928"/>
            <a:chOff x="838200" y="2314572"/>
            <a:chExt cx="2971800" cy="2828928"/>
          </a:xfrm>
        </p:grpSpPr>
        <p:sp>
          <p:nvSpPr>
            <p:cNvPr id="11" name="Line 20"/>
            <p:cNvSpPr>
              <a:spLocks noChangeShapeType="1"/>
            </p:cNvSpPr>
            <p:nvPr/>
          </p:nvSpPr>
          <p:spPr bwMode="auto">
            <a:xfrm>
              <a:off x="1225874" y="4784146"/>
              <a:ext cx="2452317" cy="104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 flipV="1">
              <a:off x="1219228" y="2484264"/>
              <a:ext cx="1107" cy="23009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14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3603283"/>
                </p:ext>
              </p:extLst>
            </p:nvPr>
          </p:nvGraphicFramePr>
          <p:xfrm>
            <a:off x="3523121" y="4796051"/>
            <a:ext cx="286879" cy="347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" name="Equation" r:id="rId3" imgW="139700" imgH="177800" progId="Equation.3">
                    <p:embed/>
                  </p:oleObj>
                </mc:Choice>
                <mc:Fallback>
                  <p:oleObj name="Equation" r:id="rId3" imgW="1397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3121" y="4796051"/>
                          <a:ext cx="286879" cy="3474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301331"/>
                </p:ext>
              </p:extLst>
            </p:nvPr>
          </p:nvGraphicFramePr>
          <p:xfrm>
            <a:off x="838200" y="2314572"/>
            <a:ext cx="338938" cy="348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" name="Equation" r:id="rId5" imgW="165100" imgH="177800" progId="Equation.3">
                    <p:embed/>
                  </p:oleObj>
                </mc:Choice>
                <mc:Fallback>
                  <p:oleObj name="Equation" r:id="rId5" imgW="1651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2314572"/>
                          <a:ext cx="338938" cy="3484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Minus 15"/>
            <p:cNvSpPr/>
            <p:nvPr/>
          </p:nvSpPr>
          <p:spPr>
            <a:xfrm>
              <a:off x="2347561" y="391882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lus 16"/>
            <p:cNvSpPr/>
            <p:nvPr/>
          </p:nvSpPr>
          <p:spPr>
            <a:xfrm>
              <a:off x="2136994" y="321360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lus 17"/>
            <p:cNvSpPr/>
            <p:nvPr/>
          </p:nvSpPr>
          <p:spPr>
            <a:xfrm>
              <a:off x="2562328" y="331437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lus 18"/>
            <p:cNvSpPr/>
            <p:nvPr/>
          </p:nvSpPr>
          <p:spPr>
            <a:xfrm>
              <a:off x="3308354" y="331420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lus 19"/>
            <p:cNvSpPr/>
            <p:nvPr/>
          </p:nvSpPr>
          <p:spPr>
            <a:xfrm>
              <a:off x="2565478" y="4053694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Plus 20"/>
            <p:cNvSpPr/>
            <p:nvPr/>
          </p:nvSpPr>
          <p:spPr>
            <a:xfrm>
              <a:off x="2458095" y="301241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Plus 21"/>
            <p:cNvSpPr/>
            <p:nvPr/>
          </p:nvSpPr>
          <p:spPr>
            <a:xfrm>
              <a:off x="1592269" y="3414797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Plus 22"/>
            <p:cNvSpPr/>
            <p:nvPr/>
          </p:nvSpPr>
          <p:spPr>
            <a:xfrm>
              <a:off x="2347561" y="2663071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Plus 23"/>
            <p:cNvSpPr/>
            <p:nvPr/>
          </p:nvSpPr>
          <p:spPr>
            <a:xfrm>
              <a:off x="1807036" y="361704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Plus 24"/>
            <p:cNvSpPr/>
            <p:nvPr/>
          </p:nvSpPr>
          <p:spPr>
            <a:xfrm>
              <a:off x="2772895" y="2911823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Minus 25"/>
            <p:cNvSpPr/>
            <p:nvPr/>
          </p:nvSpPr>
          <p:spPr>
            <a:xfrm>
              <a:off x="2880279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Minus 26"/>
            <p:cNvSpPr/>
            <p:nvPr/>
          </p:nvSpPr>
          <p:spPr>
            <a:xfrm>
              <a:off x="30950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Minus 27"/>
            <p:cNvSpPr/>
            <p:nvPr/>
          </p:nvSpPr>
          <p:spPr>
            <a:xfrm>
              <a:off x="2454945" y="4456601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Minus 28"/>
            <p:cNvSpPr/>
            <p:nvPr/>
          </p:nvSpPr>
          <p:spPr>
            <a:xfrm>
              <a:off x="2987662" y="405369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Minus 29"/>
            <p:cNvSpPr/>
            <p:nvPr/>
          </p:nvSpPr>
          <p:spPr>
            <a:xfrm>
              <a:off x="2136994" y="4253540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Minus 30"/>
            <p:cNvSpPr/>
            <p:nvPr/>
          </p:nvSpPr>
          <p:spPr>
            <a:xfrm>
              <a:off x="2240177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Minus 31"/>
            <p:cNvSpPr/>
            <p:nvPr/>
          </p:nvSpPr>
          <p:spPr>
            <a:xfrm>
              <a:off x="27802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Minus 32"/>
            <p:cNvSpPr/>
            <p:nvPr/>
          </p:nvSpPr>
          <p:spPr>
            <a:xfrm>
              <a:off x="1699652" y="4051999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Line 26"/>
          <p:cNvSpPr>
            <a:spLocks noChangeShapeType="1"/>
          </p:cNvSpPr>
          <p:nvPr/>
        </p:nvSpPr>
        <p:spPr bwMode="auto">
          <a:xfrm flipV="1">
            <a:off x="1219229" y="2864260"/>
            <a:ext cx="2458962" cy="953972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235" y="2190050"/>
            <a:ext cx="4001613" cy="305517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1993336" y="2938491"/>
            <a:ext cx="5850380" cy="1671609"/>
            <a:chOff x="1993336" y="2938491"/>
            <a:chExt cx="5850380" cy="1671609"/>
          </a:xfrm>
        </p:grpSpPr>
        <p:cxnSp>
          <p:nvCxnSpPr>
            <p:cNvPr id="38" name="Curved Connector 37"/>
            <p:cNvCxnSpPr>
              <a:stCxn id="25" idx="3"/>
            </p:cNvCxnSpPr>
            <p:nvPr/>
          </p:nvCxnSpPr>
          <p:spPr>
            <a:xfrm rot="16200000" flipH="1">
              <a:off x="4261934" y="1556835"/>
              <a:ext cx="1671609" cy="4434921"/>
            </a:xfrm>
            <a:prstGeom prst="curvedConnector4">
              <a:avLst>
                <a:gd name="adj1" fmla="val -13675"/>
                <a:gd name="adj2" fmla="val 104273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24" idx="0"/>
            </p:cNvCxnSpPr>
            <p:nvPr/>
          </p:nvCxnSpPr>
          <p:spPr>
            <a:xfrm>
              <a:off x="1993336" y="3717637"/>
              <a:ext cx="4407464" cy="892463"/>
            </a:xfrm>
            <a:prstGeom prst="curvedConnector3">
              <a:avLst>
                <a:gd name="adj1" fmla="val 10125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26" idx="0"/>
            </p:cNvCxnSpPr>
            <p:nvPr/>
          </p:nvCxnSpPr>
          <p:spPr>
            <a:xfrm>
              <a:off x="3066579" y="3549665"/>
              <a:ext cx="4777137" cy="1054561"/>
            </a:xfrm>
            <a:prstGeom prst="curvedConnector3">
              <a:avLst>
                <a:gd name="adj1" fmla="val 10066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20" idx="0"/>
            </p:cNvCxnSpPr>
            <p:nvPr/>
          </p:nvCxnSpPr>
          <p:spPr>
            <a:xfrm>
              <a:off x="2751778" y="4154289"/>
              <a:ext cx="2734622" cy="368986"/>
            </a:xfrm>
            <a:prstGeom prst="curvedConnector3">
              <a:avLst>
                <a:gd name="adj1" fmla="val 103107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486400" y="2581835"/>
            <a:ext cx="1828799" cy="2009633"/>
            <a:chOff x="5486400" y="2581835"/>
            <a:chExt cx="1828799" cy="2009633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5486400" y="2581835"/>
              <a:ext cx="11208" cy="1939052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315199" y="4295022"/>
              <a:ext cx="0" cy="296446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6400800" y="3414797"/>
              <a:ext cx="0" cy="1108478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Line 26"/>
          <p:cNvSpPr>
            <a:spLocks noChangeShapeType="1"/>
          </p:cNvSpPr>
          <p:nvPr/>
        </p:nvSpPr>
        <p:spPr bwMode="auto">
          <a:xfrm flipV="1">
            <a:off x="1225874" y="3012417"/>
            <a:ext cx="2452317" cy="1242466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Examples (Contd.)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Infinite number of possible linear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Want to minimize loss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15</a:t>
            </a:fld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838200" y="2314572"/>
            <a:ext cx="2971800" cy="2828928"/>
            <a:chOff x="838200" y="2314572"/>
            <a:chExt cx="2971800" cy="2828928"/>
          </a:xfrm>
        </p:grpSpPr>
        <p:sp>
          <p:nvSpPr>
            <p:cNvPr id="11" name="Line 20"/>
            <p:cNvSpPr>
              <a:spLocks noChangeShapeType="1"/>
            </p:cNvSpPr>
            <p:nvPr/>
          </p:nvSpPr>
          <p:spPr bwMode="auto">
            <a:xfrm>
              <a:off x="1225874" y="4784146"/>
              <a:ext cx="2452317" cy="104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 flipV="1">
              <a:off x="1219228" y="2484264"/>
              <a:ext cx="1107" cy="23009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14" name="Object 39"/>
            <p:cNvGraphicFramePr>
              <a:graphicFrameLocks noChangeAspect="1"/>
            </p:cNvGraphicFramePr>
            <p:nvPr/>
          </p:nvGraphicFramePr>
          <p:xfrm>
            <a:off x="3523121" y="4796051"/>
            <a:ext cx="286879" cy="347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3" name="Equation" r:id="rId4" imgW="139700" imgH="177800" progId="Equation.3">
                    <p:embed/>
                  </p:oleObj>
                </mc:Choice>
                <mc:Fallback>
                  <p:oleObj name="Equation" r:id="rId4" imgW="1397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3121" y="4796051"/>
                          <a:ext cx="286879" cy="3474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0"/>
            <p:cNvGraphicFramePr>
              <a:graphicFrameLocks noChangeAspect="1"/>
            </p:cNvGraphicFramePr>
            <p:nvPr/>
          </p:nvGraphicFramePr>
          <p:xfrm>
            <a:off x="838200" y="2314572"/>
            <a:ext cx="338938" cy="348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4" name="Equation" r:id="rId6" imgW="165100" imgH="177800" progId="Equation.3">
                    <p:embed/>
                  </p:oleObj>
                </mc:Choice>
                <mc:Fallback>
                  <p:oleObj name="Equation" r:id="rId6" imgW="1651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2314572"/>
                          <a:ext cx="338938" cy="3484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Minus 15"/>
            <p:cNvSpPr/>
            <p:nvPr/>
          </p:nvSpPr>
          <p:spPr>
            <a:xfrm>
              <a:off x="2347561" y="391882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lus 16"/>
            <p:cNvSpPr/>
            <p:nvPr/>
          </p:nvSpPr>
          <p:spPr>
            <a:xfrm>
              <a:off x="2136994" y="321360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lus 17"/>
            <p:cNvSpPr/>
            <p:nvPr/>
          </p:nvSpPr>
          <p:spPr>
            <a:xfrm>
              <a:off x="2562328" y="331437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lus 18"/>
            <p:cNvSpPr/>
            <p:nvPr/>
          </p:nvSpPr>
          <p:spPr>
            <a:xfrm>
              <a:off x="3308354" y="331420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lus 19"/>
            <p:cNvSpPr/>
            <p:nvPr/>
          </p:nvSpPr>
          <p:spPr>
            <a:xfrm>
              <a:off x="2565478" y="4053694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Plus 20"/>
            <p:cNvSpPr/>
            <p:nvPr/>
          </p:nvSpPr>
          <p:spPr>
            <a:xfrm>
              <a:off x="2458095" y="3012418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Plus 21"/>
            <p:cNvSpPr/>
            <p:nvPr/>
          </p:nvSpPr>
          <p:spPr>
            <a:xfrm>
              <a:off x="1592269" y="3414797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Plus 22"/>
            <p:cNvSpPr/>
            <p:nvPr/>
          </p:nvSpPr>
          <p:spPr>
            <a:xfrm>
              <a:off x="2347561" y="2663071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Plus 23"/>
            <p:cNvSpPr/>
            <p:nvPr/>
          </p:nvSpPr>
          <p:spPr>
            <a:xfrm>
              <a:off x="1807036" y="3617042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Plus 24"/>
            <p:cNvSpPr/>
            <p:nvPr/>
          </p:nvSpPr>
          <p:spPr>
            <a:xfrm>
              <a:off x="2772895" y="2911823"/>
              <a:ext cx="214767" cy="201190"/>
            </a:xfrm>
            <a:prstGeom prst="mathPlus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Minus 25"/>
            <p:cNvSpPr/>
            <p:nvPr/>
          </p:nvSpPr>
          <p:spPr>
            <a:xfrm>
              <a:off x="2880279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Minus 26"/>
            <p:cNvSpPr/>
            <p:nvPr/>
          </p:nvSpPr>
          <p:spPr>
            <a:xfrm>
              <a:off x="30950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Minus 27"/>
            <p:cNvSpPr/>
            <p:nvPr/>
          </p:nvSpPr>
          <p:spPr>
            <a:xfrm>
              <a:off x="2454945" y="4456601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Minus 28"/>
            <p:cNvSpPr/>
            <p:nvPr/>
          </p:nvSpPr>
          <p:spPr>
            <a:xfrm>
              <a:off x="2987662" y="405369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Minus 29"/>
            <p:cNvSpPr/>
            <p:nvPr/>
          </p:nvSpPr>
          <p:spPr>
            <a:xfrm>
              <a:off x="2136994" y="4253540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Minus 30"/>
            <p:cNvSpPr/>
            <p:nvPr/>
          </p:nvSpPr>
          <p:spPr>
            <a:xfrm>
              <a:off x="2240177" y="3414797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Minus 31"/>
            <p:cNvSpPr/>
            <p:nvPr/>
          </p:nvSpPr>
          <p:spPr>
            <a:xfrm>
              <a:off x="2780246" y="3782264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Minus 32"/>
            <p:cNvSpPr/>
            <p:nvPr/>
          </p:nvSpPr>
          <p:spPr>
            <a:xfrm>
              <a:off x="1699652" y="4051999"/>
              <a:ext cx="214767" cy="269735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" name="Line 26"/>
          <p:cNvSpPr>
            <a:spLocks noChangeShapeType="1"/>
          </p:cNvSpPr>
          <p:nvPr/>
        </p:nvSpPr>
        <p:spPr bwMode="auto">
          <a:xfrm flipV="1">
            <a:off x="1225874" y="3012417"/>
            <a:ext cx="2452317" cy="1242466"/>
          </a:xfrm>
          <a:prstGeom prst="line">
            <a:avLst/>
          </a:prstGeom>
          <a:noFill/>
          <a:ln w="3672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235" y="2190050"/>
            <a:ext cx="4001613" cy="3055173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993336" y="2938491"/>
            <a:ext cx="6312463" cy="1665735"/>
            <a:chOff x="1993336" y="2938491"/>
            <a:chExt cx="6312463" cy="1665735"/>
          </a:xfrm>
        </p:grpSpPr>
        <p:cxnSp>
          <p:nvCxnSpPr>
            <p:cNvPr id="38" name="Curved Connector 37"/>
            <p:cNvCxnSpPr>
              <a:stCxn id="25" idx="3"/>
            </p:cNvCxnSpPr>
            <p:nvPr/>
          </p:nvCxnSpPr>
          <p:spPr>
            <a:xfrm rot="16200000" flipH="1">
              <a:off x="4760171" y="1058598"/>
              <a:ext cx="1665735" cy="5425521"/>
            </a:xfrm>
            <a:prstGeom prst="curvedConnector4">
              <a:avLst>
                <a:gd name="adj1" fmla="val -13724"/>
                <a:gd name="adj2" fmla="val 101799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24" idx="0"/>
            </p:cNvCxnSpPr>
            <p:nvPr/>
          </p:nvCxnSpPr>
          <p:spPr>
            <a:xfrm>
              <a:off x="1993336" y="3717637"/>
              <a:ext cx="5321863" cy="886589"/>
            </a:xfrm>
            <a:prstGeom prst="curvedConnector3">
              <a:avLst>
                <a:gd name="adj1" fmla="val 10154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26" idx="0"/>
            </p:cNvCxnSpPr>
            <p:nvPr/>
          </p:nvCxnSpPr>
          <p:spPr>
            <a:xfrm>
              <a:off x="3066579" y="3549665"/>
              <a:ext cx="4248620" cy="1054561"/>
            </a:xfrm>
            <a:prstGeom prst="curvedConnector3">
              <a:avLst>
                <a:gd name="adj1" fmla="val 1038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20" idx="0"/>
            </p:cNvCxnSpPr>
            <p:nvPr/>
          </p:nvCxnSpPr>
          <p:spPr>
            <a:xfrm>
              <a:off x="2751778" y="4154289"/>
              <a:ext cx="3344222" cy="409327"/>
            </a:xfrm>
            <a:prstGeom prst="curvedConnector3">
              <a:avLst>
                <a:gd name="adj1" fmla="val 104283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3113013"/>
            <a:ext cx="1220293" cy="1522007"/>
            <a:chOff x="6096000" y="3113013"/>
            <a:chExt cx="1220293" cy="1522007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7315199" y="4278181"/>
              <a:ext cx="0" cy="356839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315200" y="4204269"/>
              <a:ext cx="1093" cy="395609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6096000" y="3113013"/>
              <a:ext cx="17930" cy="1410263"/>
            </a:xfrm>
            <a:prstGeom prst="line">
              <a:avLst/>
            </a:prstGeom>
            <a:ln w="3810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Line 26"/>
          <p:cNvSpPr>
            <a:spLocks noChangeShapeType="1"/>
          </p:cNvSpPr>
          <p:nvPr/>
        </p:nvSpPr>
        <p:spPr bwMode="auto">
          <a:xfrm flipV="1">
            <a:off x="1219229" y="2864260"/>
            <a:ext cx="2458962" cy="953972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7219" y="1321805"/>
                <a:ext cx="7661672" cy="3970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41093" indent="-241093" defTabSz="424481">
                  <a:lnSpc>
                    <a:spcPct val="900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US" sz="1969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An important class of models parameterized by weights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</a:rPr>
                  <a:t>W</a:t>
                </a:r>
              </a:p>
              <a:p>
                <a:pPr lvl="1" defTabSz="424481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                   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</a:rPr>
                  <a:t>F(X) = W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  <a:ea typeface="Cambria Math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    /*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</a:rPr>
                  <a:t>W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 is a vector of feature weights */</a:t>
                </a:r>
              </a:p>
              <a:p>
                <a:pPr marL="321457" indent="-321457" defTabSz="424481">
                  <a:lnSpc>
                    <a:spcPct val="900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rPr>
                  <a:t>Example: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b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					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F(X)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 5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age + 0.0003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income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 </a:t>
                </a:r>
                <a:br>
                  <a:rPr lang="en-US" sz="2000" i="1" dirty="0">
                    <a:solidFill>
                      <a:schemeClr val="tx1"/>
                    </a:solidFill>
                  </a:rPr>
                </a:br>
                <a:endParaRPr lang="en-US" sz="2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21457" indent="-321457" defTabSz="424481">
                  <a:lnSpc>
                    <a:spcPct val="900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rPr>
                  <a:t>Training: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Learn weights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that minimize loss </a:t>
                </a:r>
                <a14:m>
                  <m:oMath xmlns:m="http://schemas.openxmlformats.org/officeDocument/2006/math" xmlns="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21457" indent="-321457" defTabSz="424481">
                  <a:lnSpc>
                    <a:spcPct val="900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rPr>
                  <a:t>Prediction:</a:t>
                </a:r>
              </a:p>
              <a:p>
                <a:pPr marL="689782" lvl="1" indent="-265301" defTabSz="424481">
                  <a:lnSpc>
                    <a:spcPct val="90000"/>
                  </a:lnSpc>
                  <a:spcBef>
                    <a:spcPct val="20000"/>
                  </a:spcBef>
                  <a:buFont typeface="Arial"/>
                  <a:buChar char="–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Regression: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Y= W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</a:t>
                </a:r>
              </a:p>
              <a:p>
                <a:pPr marL="689782" lvl="1" indent="-265301" defTabSz="424481">
                  <a:lnSpc>
                    <a:spcPct val="90000"/>
                  </a:lnSpc>
                  <a:spcBef>
                    <a:spcPct val="20000"/>
                  </a:spcBef>
                  <a:buFont typeface="Arial"/>
                  <a:buChar char="–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Classification: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&gt; threshold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then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+1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else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-1</a:t>
                </a:r>
              </a:p>
              <a:p>
                <a:pPr marL="321457" indent="-321457" defTabSz="424481">
                  <a:lnSpc>
                    <a:spcPct val="900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rPr>
                  <a:t>Example:</a:t>
                </a:r>
              </a:p>
              <a:p>
                <a:pPr defTabSz="424481">
                  <a:lnSpc>
                    <a:spcPct val="90000"/>
                  </a:lnSpc>
                  <a:spcBef>
                    <a:spcPct val="20000"/>
                  </a:spcBef>
                  <a:buFont typeface="Arial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           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score = 5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age + 0.0003</a:t>
                </a:r>
                <a14:m>
                  <m:oMath xmlns:m="http://schemas.openxmlformats.org/officeDocument/2006/math" xmlns="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income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;</a:t>
                </a:r>
              </a:p>
              <a:p>
                <a:pPr defTabSz="424481">
                  <a:lnSpc>
                    <a:spcPct val="90000"/>
                  </a:lnSpc>
                  <a:spcBef>
                    <a:spcPct val="20000"/>
                  </a:spcBef>
                  <a:buFont typeface="Arial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           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</a:t>
                </a:r>
                <a:r>
                  <a:rPr lang="en-US" sz="2000" i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score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&gt; 0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then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return Prime </a:t>
                </a:r>
                <a:r>
                  <a:rPr 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else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return NOT-Prime;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" y="1321805"/>
                <a:ext cx="7661672" cy="3970574"/>
              </a:xfrm>
              <a:prstGeom prst="rect">
                <a:avLst/>
              </a:prstGeom>
              <a:blipFill rotWithShape="0">
                <a:blip r:embed="rId3"/>
                <a:stretch>
                  <a:fillRect l="-717" t="-1690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674464" y="2920189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699024"/>
              </p:ext>
            </p:extLst>
          </p:nvPr>
        </p:nvGraphicFramePr>
        <p:xfrm>
          <a:off x="5701488" y="2843989"/>
          <a:ext cx="1752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Equation" r:id="rId4" imgW="965200" imgH="368300" progId="Equation.3">
                  <p:embed/>
                </p:oleObj>
              </mc:Choice>
              <mc:Fallback>
                <p:oleObj name="Equation" r:id="rId4" imgW="965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01488" y="2843989"/>
                        <a:ext cx="1752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9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Learning Algorithms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016" y="1333500"/>
                <a:ext cx="8947547" cy="4381500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3094" dirty="0">
                    <a:solidFill>
                      <a:srgbClr val="C00000"/>
                    </a:solidFill>
                    <a:sym typeface="Vista Sans OT Reg" charset="0"/>
                  </a:rPr>
                  <a:t>Goal:</a:t>
                </a:r>
                <a:r>
                  <a:rPr lang="en-US" sz="3094" b="1" dirty="0"/>
                  <a:t> </a:t>
                </a:r>
                <a:r>
                  <a:rPr lang="en-US" sz="3094" dirty="0"/>
                  <a:t>Compute weights </a:t>
                </a:r>
                <a:r>
                  <a:rPr lang="en-US" sz="3094" i="1" dirty="0"/>
                  <a:t>W </a:t>
                </a:r>
                <a:r>
                  <a:rPr lang="en-US" sz="3094" dirty="0"/>
                  <a:t>such that </a:t>
                </a:r>
                <a:r>
                  <a:rPr lang="en-US" sz="3094" i="1" dirty="0"/>
                  <a:t>L=</a:t>
                </a:r>
                <a:r>
                  <a:rPr lang="en-US" sz="3094" i="1" dirty="0" err="1"/>
                  <a:t>Σ</a:t>
                </a:r>
                <a:r>
                  <a:rPr lang="en-US" sz="3094" i="1" baseline="-25000" dirty="0" err="1"/>
                  <a:t>iεD</a:t>
                </a:r>
                <a:r>
                  <a:rPr lang="en-US" sz="3094" i="1" baseline="-25000" dirty="0"/>
                  <a:t> </a:t>
                </a:r>
                <a:r>
                  <a:rPr lang="en-US" sz="3094" i="1" dirty="0"/>
                  <a:t>L(</a:t>
                </a:r>
                <a:r>
                  <a:rPr lang="en-US" sz="3094" i="1" dirty="0" err="1"/>
                  <a:t>Y</a:t>
                </a:r>
                <a:r>
                  <a:rPr lang="en-US" sz="3094" i="1" baseline="-25000" dirty="0" err="1"/>
                  <a:t>i</a:t>
                </a:r>
                <a:r>
                  <a:rPr lang="en-US" sz="3094" i="1" dirty="0" err="1"/>
                  <a:t>,W</a:t>
                </a:r>
                <a14:m>
                  <m:oMath xmlns:m="http://schemas.openxmlformats.org/officeDocument/2006/math" xmlns="">
                    <m:r>
                      <a:rPr lang="en-US" sz="3094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3094" i="1" dirty="0"/>
                  <a:t>X</a:t>
                </a:r>
                <a:r>
                  <a:rPr lang="en-US" sz="3094" i="1" baseline="-25000" dirty="0"/>
                  <a:t>i</a:t>
                </a:r>
                <a:r>
                  <a:rPr lang="en-US" sz="3094" i="1" dirty="0"/>
                  <a:t>)</a:t>
                </a:r>
                <a:r>
                  <a:rPr lang="en-US" sz="3094" dirty="0"/>
                  <a:t> is minimized</a:t>
                </a:r>
              </a:p>
              <a:p>
                <a:pPr>
                  <a:lnSpc>
                    <a:spcPct val="120000"/>
                  </a:lnSpc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3094" dirty="0">
                    <a:solidFill>
                      <a:srgbClr val="C00000"/>
                    </a:solidFill>
                  </a:rPr>
                  <a:t>Batch Learning:  </a:t>
                </a:r>
                <a:r>
                  <a:rPr lang="en-US" sz="3094" dirty="0"/>
                  <a:t>Each update is a computation over sum of contributions from all the data instances</a:t>
                </a:r>
              </a:p>
              <a:p>
                <a:pPr lvl="1">
                  <a:lnSpc>
                    <a:spcPct val="120000"/>
                  </a:lnSpc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2531" b="1" dirty="0"/>
                  <a:t>Gradient descent: </a:t>
                </a:r>
                <a:r>
                  <a:rPr lang="en-US" sz="2531" dirty="0"/>
                  <a:t>In each iteration, update weights by gradient of overall loss function  (</a:t>
                </a:r>
                <a:r>
                  <a:rPr lang="en-US" sz="2531" i="1" dirty="0"/>
                  <a:t>η </a:t>
                </a:r>
                <a:r>
                  <a:rPr lang="en-US" sz="2531" dirty="0"/>
                  <a:t>is learning parameter)                             </a:t>
                </a:r>
              </a:p>
              <a:p>
                <a:pPr marL="106121" indent="0">
                  <a:lnSpc>
                    <a:spcPct val="120000"/>
                  </a:lnSpc>
                  <a:spcBef>
                    <a:spcPts val="422"/>
                  </a:spcBef>
                  <a:spcAft>
                    <a:spcPts val="422"/>
                  </a:spcAft>
                  <a:buNone/>
                </a:pPr>
                <a:r>
                  <a:rPr lang="en-US" sz="2812" dirty="0"/>
                  <a:t>				                              </a:t>
                </a:r>
                <a:r>
                  <a:rPr lang="en-US" sz="2812" i="1" dirty="0"/>
                  <a:t>W = W – η</a:t>
                </a:r>
                <a14:m>
                  <m:oMath xmlns:m="http://schemas.openxmlformats.org/officeDocument/2006/math" xmlns="">
                    <m:r>
                      <a:rPr lang="en-US" sz="2812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812" i="1" dirty="0" err="1"/>
                  <a:t>dL</a:t>
                </a:r>
                <a:r>
                  <a:rPr lang="en-US" sz="2812" i="1" dirty="0"/>
                  <a:t>/</a:t>
                </a:r>
                <a:r>
                  <a:rPr lang="en-US" sz="2812" i="1" dirty="0" err="1"/>
                  <a:t>dW</a:t>
                </a:r>
                <a:endParaRPr lang="en-US" sz="2812" i="1" dirty="0"/>
              </a:p>
              <a:p>
                <a:pPr lvl="1">
                  <a:lnSpc>
                    <a:spcPct val="120000"/>
                  </a:lnSpc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2531" b="1" dirty="0"/>
                  <a:t>BFGS and L-BFGS: </a:t>
                </a:r>
                <a:r>
                  <a:rPr lang="en-US" sz="2531" dirty="0"/>
                  <a:t>In each iteration, update weights by product of (approximate) inverse of Hessian H </a:t>
                </a:r>
                <a:r>
                  <a:rPr lang="en-US" sz="2531" baseline="30000" dirty="0"/>
                  <a:t> </a:t>
                </a:r>
                <a:r>
                  <a:rPr lang="en-US" sz="2531" dirty="0"/>
                  <a:t>and gradient of the overall loss function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422"/>
                  </a:spcBef>
                  <a:spcAft>
                    <a:spcPts val="422"/>
                  </a:spcAft>
                  <a:buNone/>
                </a:pPr>
                <a:r>
                  <a:rPr lang="en-US" sz="2812" dirty="0"/>
                  <a:t>                                                                    </a:t>
                </a:r>
                <a:r>
                  <a:rPr lang="en-US" sz="2812" i="1" dirty="0"/>
                  <a:t>W = W – H</a:t>
                </a:r>
                <a:r>
                  <a:rPr lang="en-US" sz="2812" i="1" baseline="30000" dirty="0"/>
                  <a:t>(-1)</a:t>
                </a:r>
                <a14:m>
                  <m:oMath xmlns:m="http://schemas.openxmlformats.org/officeDocument/2006/math" xmlns="">
                    <m:r>
                      <a:rPr lang="en-US" sz="2812" i="1" dirty="0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812" i="1" dirty="0"/>
                  <a:t>dL/dW</a:t>
                </a:r>
                <a:endParaRPr lang="en-US" sz="2812" b="1" i="1" dirty="0"/>
              </a:p>
              <a:p>
                <a:pPr>
                  <a:lnSpc>
                    <a:spcPct val="120000"/>
                  </a:lnSpc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3094" dirty="0">
                    <a:solidFill>
                      <a:srgbClr val="C00000"/>
                    </a:solidFill>
                  </a:rPr>
                  <a:t>Online Learning: </a:t>
                </a:r>
                <a:r>
                  <a:rPr lang="en-US" sz="3094" dirty="0"/>
                  <a:t>Each update looks at a single instance (fast disk-based implementations) </a:t>
                </a:r>
                <a:endParaRPr lang="en-US" sz="3094" b="1" dirty="0"/>
              </a:p>
              <a:p>
                <a:pPr lvl="1">
                  <a:lnSpc>
                    <a:spcPct val="120000"/>
                  </a:lnSpc>
                  <a:spcBef>
                    <a:spcPts val="352"/>
                  </a:spcBef>
                  <a:spcAft>
                    <a:spcPts val="352"/>
                  </a:spcAft>
                </a:pPr>
                <a:r>
                  <a:rPr lang="en-US" sz="2531" b="1" dirty="0"/>
                  <a:t>Stochastic Gradient Descent (SGD): </a:t>
                </a:r>
                <a:r>
                  <a:rPr lang="en-US" sz="2531" dirty="0"/>
                  <a:t>In each iteration, update weights by gradient of local loss function </a:t>
                </a:r>
                <a:r>
                  <a:rPr lang="en-US" sz="2531" i="1" dirty="0"/>
                  <a:t>L</a:t>
                </a:r>
                <a:r>
                  <a:rPr lang="en-US" sz="2531" i="1" baseline="-25000" dirty="0"/>
                  <a:t>i </a:t>
                </a:r>
                <a:r>
                  <a:rPr lang="en-US" sz="2531" i="1" dirty="0"/>
                  <a:t>= L(</a:t>
                </a:r>
                <a:r>
                  <a:rPr lang="en-US" sz="2531" i="1" dirty="0" err="1"/>
                  <a:t>Y</a:t>
                </a:r>
                <a:r>
                  <a:rPr lang="en-US" sz="2531" i="1" baseline="-25000" dirty="0" err="1"/>
                  <a:t>i</a:t>
                </a:r>
                <a:r>
                  <a:rPr lang="en-US" sz="2531" i="1" dirty="0" err="1"/>
                  <a:t>,W</a:t>
                </a:r>
                <a14:m>
                  <m:oMath xmlns:m="http://schemas.openxmlformats.org/officeDocument/2006/math" xmlns="">
                    <m:r>
                      <a:rPr lang="en-US" sz="2531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531" i="1" dirty="0"/>
                  <a:t>X</a:t>
                </a:r>
                <a:r>
                  <a:rPr lang="en-US" sz="2531" i="1" baseline="-25000" dirty="0"/>
                  <a:t>i</a:t>
                </a:r>
                <a:r>
                  <a:rPr lang="en-US" sz="2531" i="1" dirty="0"/>
                  <a:t>) </a:t>
                </a:r>
                <a:r>
                  <a:rPr lang="en-US" sz="2531" dirty="0"/>
                  <a:t>for single example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422"/>
                  </a:spcBef>
                  <a:spcAft>
                    <a:spcPts val="422"/>
                  </a:spcAft>
                  <a:buNone/>
                </a:pPr>
                <a:r>
                  <a:rPr lang="en-US" sz="2812" dirty="0"/>
                  <a:t>                                                                     </a:t>
                </a:r>
                <a:r>
                  <a:rPr lang="en-US" sz="2812" i="1" dirty="0"/>
                  <a:t>W = W – η</a:t>
                </a:r>
                <a14:m>
                  <m:oMath xmlns:m="http://schemas.openxmlformats.org/officeDocument/2006/math" xmlns="">
                    <m:r>
                      <a:rPr lang="en-US" sz="2812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sz="2812" i="1" dirty="0" err="1"/>
                  <a:t>dL</a:t>
                </a:r>
                <a:r>
                  <a:rPr lang="en-US" sz="2812" i="1" baseline="-25000" dirty="0" err="1"/>
                  <a:t>i</a:t>
                </a:r>
                <a:r>
                  <a:rPr lang="en-US" sz="2812" i="1" dirty="0"/>
                  <a:t>/</a:t>
                </a:r>
                <a:r>
                  <a:rPr lang="en-US" sz="2812" i="1" dirty="0" err="1"/>
                  <a:t>dW</a:t>
                </a:r>
                <a:r>
                  <a:rPr lang="en-US" sz="2812" i="1" dirty="0"/>
                  <a:t/>
                </a:r>
                <a:br>
                  <a:rPr lang="en-US" sz="2812" i="1" dirty="0"/>
                </a:br>
                <a:endParaRPr lang="en-US" sz="2812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0" y="1896534"/>
                <a:ext cx="12725400" cy="6231466"/>
              </a:xfrm>
              <a:blipFill rotWithShape="1">
                <a:blip r:embed="rId3"/>
                <a:stretch>
                  <a:fillRect l="-431" t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49328"/>
          </a:xfrm>
        </p:spPr>
        <p:txBody>
          <a:bodyPr vert="horz" lIns="84899" tIns="42450" rIns="84899" bIns="42450" rtlCol="0">
            <a:normAutofit fontScale="77500" lnSpcReduction="20000"/>
          </a:bodyPr>
          <a:lstStyle/>
          <a:p>
            <a:r>
              <a:rPr lang="en-US" dirty="0" smtClean="0"/>
              <a:t>We want to learn a function F that predicts y for a given </a:t>
            </a:r>
            <a:r>
              <a:rPr lang="en-US" b="1" dirty="0" smtClean="0"/>
              <a:t>x</a:t>
            </a:r>
            <a:endParaRPr lang="en-US" dirty="0"/>
          </a:p>
          <a:p>
            <a:pPr lvl="1"/>
            <a:r>
              <a:rPr lang="en-US" dirty="0" smtClean="0"/>
              <a:t>Need a feature space representation </a:t>
            </a:r>
            <a:r>
              <a:rPr lang="en-US" dirty="0"/>
              <a:t>(Categorical, Numeric, Text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Want a function that generalizes to new (testing) data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Example:</a:t>
            </a:r>
            <a:r>
              <a:rPr lang="en-US" dirty="0" smtClean="0"/>
              <a:t> Income </a:t>
            </a:r>
            <a:r>
              <a:rPr lang="en-US" dirty="0"/>
              <a:t>classification problem </a:t>
            </a:r>
          </a:p>
          <a:p>
            <a:pPr lvl="1"/>
            <a:r>
              <a:rPr lang="en-US" dirty="0"/>
              <a:t>Predict if a person makes more than $</a:t>
            </a:r>
            <a:r>
              <a:rPr lang="en-US" dirty="0" smtClean="0"/>
              <a:t>50K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4373" y="3661172"/>
          <a:ext cx="7554518" cy="10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29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(-1)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&gt;=50K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(+1)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430" y="5000625"/>
            <a:ext cx="813043" cy="3086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Numeric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46932" y="5054203"/>
            <a:ext cx="1013419" cy="308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Categorical</a:t>
            </a: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5053642" y="4679157"/>
            <a:ext cx="1447171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68333" y="4679156"/>
            <a:ext cx="360917" cy="375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8" idx="2"/>
          </p:cNvCxnSpPr>
          <p:nvPr/>
        </p:nvCxnSpPr>
        <p:spPr>
          <a:xfrm flipH="1" flipV="1">
            <a:off x="4491632" y="4711303"/>
            <a:ext cx="56201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</p:cNvCxnSpPr>
          <p:nvPr/>
        </p:nvCxnSpPr>
        <p:spPr>
          <a:xfrm flipH="1" flipV="1">
            <a:off x="2160985" y="4679157"/>
            <a:ext cx="2892657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</p:cNvCxnSpPr>
          <p:nvPr/>
        </p:nvCxnSpPr>
        <p:spPr>
          <a:xfrm flipH="1" flipV="1">
            <a:off x="1196579" y="4679157"/>
            <a:ext cx="944373" cy="321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33225" y="4711303"/>
            <a:ext cx="1313635" cy="289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18" y="1303734"/>
            <a:ext cx="8678751" cy="4125516"/>
          </a:xfrm>
        </p:spPr>
        <p:txBody>
          <a:bodyPr vert="horz" lIns="84899" tIns="42450" rIns="84899" bIns="42450" rtlCol="0">
            <a:normAutofit fontScale="77500" lnSpcReduction="2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Overfitting</a:t>
            </a:r>
            <a:r>
              <a:rPr lang="en-US" dirty="0">
                <a:solidFill>
                  <a:srgbClr val="C00000"/>
                </a:solidFill>
              </a:rPr>
              <a:t> problem</a:t>
            </a:r>
            <a:r>
              <a:rPr lang="en-US" dirty="0"/>
              <a:t>: Model fits training data well (low training error) but does not generalize well to unseen data (poor test error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Complex models with large #parameters capture not only good patterns (that generalize) but also noisy ones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65635" y="3481534"/>
            <a:ext cx="2993075" cy="515710"/>
            <a:chOff x="3794789" y="3554016"/>
            <a:chExt cx="2993075" cy="515710"/>
          </a:xfrm>
        </p:grpSpPr>
        <p:sp>
          <p:nvSpPr>
            <p:cNvPr id="25" name="Rectangle 24"/>
            <p:cNvSpPr/>
            <p:nvPr/>
          </p:nvSpPr>
          <p:spPr>
            <a:xfrm>
              <a:off x="5078742" y="3554016"/>
              <a:ext cx="1709122" cy="3086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6" dirty="0">
                  <a:solidFill>
                    <a:srgbClr val="C00000"/>
                  </a:solidFill>
                </a:rPr>
                <a:t>High prediction error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3794789" y="3741206"/>
              <a:ext cx="1283953" cy="3285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981200" y="1943100"/>
            <a:ext cx="4394517" cy="2863344"/>
            <a:chOff x="3072822" y="2844800"/>
            <a:chExt cx="5199788" cy="4038600"/>
          </a:xfrm>
        </p:grpSpPr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3646052" y="3086363"/>
              <a:ext cx="3996873" cy="3282846"/>
            </a:xfrm>
            <a:custGeom>
              <a:avLst/>
              <a:gdLst>
                <a:gd name="T0" fmla="*/ 0 w 2342"/>
                <a:gd name="T1" fmla="*/ 1359 h 1359"/>
                <a:gd name="T2" fmla="*/ 176 w 2342"/>
                <a:gd name="T3" fmla="*/ 1183 h 1359"/>
                <a:gd name="T4" fmla="*/ 307 w 2342"/>
                <a:gd name="T5" fmla="*/ 960 h 1359"/>
                <a:gd name="T6" fmla="*/ 437 w 2342"/>
                <a:gd name="T7" fmla="*/ 1083 h 1359"/>
                <a:gd name="T8" fmla="*/ 514 w 2342"/>
                <a:gd name="T9" fmla="*/ 1198 h 1359"/>
                <a:gd name="T10" fmla="*/ 629 w 2342"/>
                <a:gd name="T11" fmla="*/ 822 h 1359"/>
                <a:gd name="T12" fmla="*/ 714 w 2342"/>
                <a:gd name="T13" fmla="*/ 607 h 1359"/>
                <a:gd name="T14" fmla="*/ 783 w 2342"/>
                <a:gd name="T15" fmla="*/ 914 h 1359"/>
                <a:gd name="T16" fmla="*/ 967 w 2342"/>
                <a:gd name="T17" fmla="*/ 1091 h 1359"/>
                <a:gd name="T18" fmla="*/ 1060 w 2342"/>
                <a:gd name="T19" fmla="*/ 737 h 1359"/>
                <a:gd name="T20" fmla="*/ 1152 w 2342"/>
                <a:gd name="T21" fmla="*/ 453 h 1359"/>
                <a:gd name="T22" fmla="*/ 1252 w 2342"/>
                <a:gd name="T23" fmla="*/ 246 h 1359"/>
                <a:gd name="T24" fmla="*/ 1359 w 2342"/>
                <a:gd name="T25" fmla="*/ 553 h 1359"/>
                <a:gd name="T26" fmla="*/ 1482 w 2342"/>
                <a:gd name="T27" fmla="*/ 645 h 1359"/>
                <a:gd name="T28" fmla="*/ 1513 w 2342"/>
                <a:gd name="T29" fmla="*/ 230 h 1359"/>
                <a:gd name="T30" fmla="*/ 1666 w 2342"/>
                <a:gd name="T31" fmla="*/ 8 h 1359"/>
                <a:gd name="T32" fmla="*/ 1743 w 2342"/>
                <a:gd name="T33" fmla="*/ 277 h 1359"/>
                <a:gd name="T34" fmla="*/ 1828 w 2342"/>
                <a:gd name="T35" fmla="*/ 653 h 1359"/>
                <a:gd name="T36" fmla="*/ 2342 w 2342"/>
                <a:gd name="T37" fmla="*/ 430 h 13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342"/>
                <a:gd name="T58" fmla="*/ 0 h 1359"/>
                <a:gd name="T59" fmla="*/ 2342 w 2342"/>
                <a:gd name="T60" fmla="*/ 1359 h 135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342" h="1359">
                  <a:moveTo>
                    <a:pt x="0" y="1359"/>
                  </a:moveTo>
                  <a:cubicBezTo>
                    <a:pt x="62" y="1304"/>
                    <a:pt x="125" y="1249"/>
                    <a:pt x="176" y="1183"/>
                  </a:cubicBezTo>
                  <a:cubicBezTo>
                    <a:pt x="227" y="1117"/>
                    <a:pt x="263" y="977"/>
                    <a:pt x="307" y="960"/>
                  </a:cubicBezTo>
                  <a:cubicBezTo>
                    <a:pt x="351" y="943"/>
                    <a:pt x="403" y="1043"/>
                    <a:pt x="437" y="1083"/>
                  </a:cubicBezTo>
                  <a:cubicBezTo>
                    <a:pt x="471" y="1123"/>
                    <a:pt x="482" y="1242"/>
                    <a:pt x="514" y="1198"/>
                  </a:cubicBezTo>
                  <a:cubicBezTo>
                    <a:pt x="546" y="1154"/>
                    <a:pt x="596" y="921"/>
                    <a:pt x="629" y="822"/>
                  </a:cubicBezTo>
                  <a:cubicBezTo>
                    <a:pt x="662" y="723"/>
                    <a:pt x="688" y="592"/>
                    <a:pt x="714" y="607"/>
                  </a:cubicBezTo>
                  <a:cubicBezTo>
                    <a:pt x="740" y="622"/>
                    <a:pt x="741" y="833"/>
                    <a:pt x="783" y="914"/>
                  </a:cubicBezTo>
                  <a:cubicBezTo>
                    <a:pt x="825" y="995"/>
                    <a:pt x="921" y="1120"/>
                    <a:pt x="967" y="1091"/>
                  </a:cubicBezTo>
                  <a:cubicBezTo>
                    <a:pt x="1013" y="1062"/>
                    <a:pt x="1029" y="843"/>
                    <a:pt x="1060" y="737"/>
                  </a:cubicBezTo>
                  <a:cubicBezTo>
                    <a:pt x="1091" y="631"/>
                    <a:pt x="1120" y="535"/>
                    <a:pt x="1152" y="453"/>
                  </a:cubicBezTo>
                  <a:cubicBezTo>
                    <a:pt x="1184" y="371"/>
                    <a:pt x="1218" y="229"/>
                    <a:pt x="1252" y="246"/>
                  </a:cubicBezTo>
                  <a:cubicBezTo>
                    <a:pt x="1286" y="263"/>
                    <a:pt x="1321" y="487"/>
                    <a:pt x="1359" y="553"/>
                  </a:cubicBezTo>
                  <a:cubicBezTo>
                    <a:pt x="1397" y="619"/>
                    <a:pt x="1456" y="699"/>
                    <a:pt x="1482" y="645"/>
                  </a:cubicBezTo>
                  <a:cubicBezTo>
                    <a:pt x="1508" y="591"/>
                    <a:pt x="1482" y="336"/>
                    <a:pt x="1513" y="230"/>
                  </a:cubicBezTo>
                  <a:cubicBezTo>
                    <a:pt x="1544" y="124"/>
                    <a:pt x="1628" y="0"/>
                    <a:pt x="1666" y="8"/>
                  </a:cubicBezTo>
                  <a:cubicBezTo>
                    <a:pt x="1704" y="16"/>
                    <a:pt x="1716" y="170"/>
                    <a:pt x="1743" y="277"/>
                  </a:cubicBezTo>
                  <a:cubicBezTo>
                    <a:pt x="1770" y="384"/>
                    <a:pt x="1728" y="628"/>
                    <a:pt x="1828" y="653"/>
                  </a:cubicBezTo>
                  <a:cubicBezTo>
                    <a:pt x="1928" y="678"/>
                    <a:pt x="2258" y="467"/>
                    <a:pt x="2342" y="430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it-IT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>
              <a:off x="3618747" y="3088780"/>
              <a:ext cx="11946" cy="3302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5" name="Line 10"/>
            <p:cNvSpPr>
              <a:spLocks noChangeShapeType="1"/>
            </p:cNvSpPr>
            <p:nvPr/>
          </p:nvSpPr>
          <p:spPr bwMode="auto">
            <a:xfrm>
              <a:off x="3618747" y="6390952"/>
              <a:ext cx="45600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Oval 17"/>
            <p:cNvSpPr>
              <a:spLocks noChangeArrowheads="1"/>
            </p:cNvSpPr>
            <p:nvPr/>
          </p:nvSpPr>
          <p:spPr bwMode="auto">
            <a:xfrm>
              <a:off x="3606800" y="6296743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67" name="Oval 18"/>
            <p:cNvSpPr>
              <a:spLocks noChangeArrowheads="1"/>
            </p:cNvSpPr>
            <p:nvPr/>
          </p:nvSpPr>
          <p:spPr bwMode="auto">
            <a:xfrm>
              <a:off x="3888391" y="5898162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68" name="Oval 19"/>
            <p:cNvSpPr>
              <a:spLocks noChangeArrowheads="1"/>
            </p:cNvSpPr>
            <p:nvPr/>
          </p:nvSpPr>
          <p:spPr bwMode="auto">
            <a:xfrm>
              <a:off x="4354294" y="5630028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69" name="Oval 20"/>
            <p:cNvSpPr>
              <a:spLocks noChangeArrowheads="1"/>
            </p:cNvSpPr>
            <p:nvPr/>
          </p:nvSpPr>
          <p:spPr bwMode="auto">
            <a:xfrm>
              <a:off x="4663190" y="5028534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0" name="Oval 22"/>
            <p:cNvSpPr>
              <a:spLocks noChangeArrowheads="1"/>
            </p:cNvSpPr>
            <p:nvPr/>
          </p:nvSpPr>
          <p:spPr bwMode="auto">
            <a:xfrm>
              <a:off x="4931127" y="5185551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1" name="Oval 24"/>
            <p:cNvSpPr>
              <a:spLocks noChangeArrowheads="1"/>
            </p:cNvSpPr>
            <p:nvPr/>
          </p:nvSpPr>
          <p:spPr bwMode="auto">
            <a:xfrm>
              <a:off x="5397031" y="4803881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2" name="Oval 25"/>
            <p:cNvSpPr>
              <a:spLocks noChangeArrowheads="1"/>
            </p:cNvSpPr>
            <p:nvPr/>
          </p:nvSpPr>
          <p:spPr bwMode="auto">
            <a:xfrm>
              <a:off x="5548919" y="4161322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3" name="Oval 26"/>
            <p:cNvSpPr>
              <a:spLocks noChangeArrowheads="1"/>
            </p:cNvSpPr>
            <p:nvPr/>
          </p:nvSpPr>
          <p:spPr bwMode="auto">
            <a:xfrm>
              <a:off x="5910719" y="4315922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4" name="Oval 27"/>
            <p:cNvSpPr>
              <a:spLocks noChangeArrowheads="1"/>
            </p:cNvSpPr>
            <p:nvPr/>
          </p:nvSpPr>
          <p:spPr bwMode="auto">
            <a:xfrm>
              <a:off x="6182070" y="3617803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5" name="Oval 28"/>
            <p:cNvSpPr>
              <a:spLocks noChangeArrowheads="1"/>
            </p:cNvSpPr>
            <p:nvPr/>
          </p:nvSpPr>
          <p:spPr bwMode="auto">
            <a:xfrm>
              <a:off x="6559229" y="3699935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 flipV="1">
              <a:off x="3646052" y="2844800"/>
              <a:ext cx="3577047" cy="352441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072822" y="3149600"/>
              <a:ext cx="4692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Y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797800" y="6421735"/>
              <a:ext cx="47481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 smtClean="0"/>
                <a:t>X </a:t>
              </a:r>
              <a:endParaRPr lang="en-US" dirty="0"/>
            </a:p>
          </p:txBody>
        </p:sp>
        <p:sp>
          <p:nvSpPr>
            <p:cNvPr id="79" name="Oval 24"/>
            <p:cNvSpPr>
              <a:spLocks noChangeArrowheads="1"/>
            </p:cNvSpPr>
            <p:nvPr/>
          </p:nvSpPr>
          <p:spPr bwMode="auto">
            <a:xfrm>
              <a:off x="5207000" y="5681325"/>
              <a:ext cx="95570" cy="135275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64120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Fundamentals</a:t>
            </a:r>
          </a:p>
          <a:p>
            <a:pPr lvl="1"/>
            <a:r>
              <a:rPr lang="en-US" dirty="0" smtClean="0"/>
              <a:t>Supervised Learning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Hands-on ML Modeling Session</a:t>
            </a:r>
          </a:p>
          <a:p>
            <a:pPr lvl="1"/>
            <a:r>
              <a:rPr lang="en-US" i="1" dirty="0" smtClean="0"/>
              <a:t>ML Problem Formulation </a:t>
            </a:r>
            <a:r>
              <a:rPr lang="en-US" dirty="0" smtClean="0"/>
              <a:t>to </a:t>
            </a:r>
            <a:r>
              <a:rPr lang="en-US" i="1" dirty="0" smtClean="0"/>
              <a:t>Model Deployment</a:t>
            </a:r>
            <a:r>
              <a:rPr lang="en-US" dirty="0" smtClean="0"/>
              <a:t> </a:t>
            </a:r>
          </a:p>
          <a:p>
            <a:pPr marL="424481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1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18" y="1303734"/>
            <a:ext cx="8678751" cy="4125516"/>
          </a:xfrm>
        </p:spPr>
        <p:txBody>
          <a:bodyPr vert="horz" lIns="84899" tIns="42450" rIns="84899" bIns="42450" rtlCol="0">
            <a:normAutofit fontScale="85000" lnSpcReduction="20000"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Underfitting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problem</a:t>
            </a:r>
            <a:r>
              <a:rPr lang="en-US" dirty="0"/>
              <a:t>: Model </a:t>
            </a:r>
            <a:r>
              <a:rPr lang="en-US" dirty="0" smtClean="0"/>
              <a:t>lacks the expressive power to capture target distribution (poor training and test error)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Simple linear model cannot capture target distribution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20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209800" y="1928191"/>
            <a:ext cx="4437788" cy="3181879"/>
            <a:chOff x="3072822" y="2844800"/>
            <a:chExt cx="5199788" cy="4038601"/>
          </a:xfrm>
        </p:grpSpPr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618747" y="3088781"/>
              <a:ext cx="11946" cy="3302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3618747" y="6390953"/>
              <a:ext cx="45600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3606800" y="6296744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0" name="Oval 18"/>
            <p:cNvSpPr>
              <a:spLocks noChangeArrowheads="1"/>
            </p:cNvSpPr>
            <p:nvPr/>
          </p:nvSpPr>
          <p:spPr bwMode="auto">
            <a:xfrm>
              <a:off x="3888391" y="5898163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1" name="Oval 19"/>
            <p:cNvSpPr>
              <a:spLocks noChangeArrowheads="1"/>
            </p:cNvSpPr>
            <p:nvPr/>
          </p:nvSpPr>
          <p:spPr bwMode="auto">
            <a:xfrm>
              <a:off x="4354294" y="5630029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2" name="Oval 20"/>
            <p:cNvSpPr>
              <a:spLocks noChangeArrowheads="1"/>
            </p:cNvSpPr>
            <p:nvPr/>
          </p:nvSpPr>
          <p:spPr bwMode="auto">
            <a:xfrm>
              <a:off x="8007030" y="4718678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7103435" y="4061774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5397031" y="4368801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6197600" y="3691563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5910719" y="4315923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6713390" y="3759201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7581409" y="4385619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 flipV="1">
              <a:off x="3646052" y="2844800"/>
              <a:ext cx="3770748" cy="352441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72822" y="3149601"/>
              <a:ext cx="4692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Y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97800" y="6421736"/>
              <a:ext cx="47481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 smtClean="0"/>
                <a:t>X </a:t>
              </a:r>
              <a:endParaRPr lang="en-US" dirty="0"/>
            </a:p>
          </p:txBody>
        </p:sp>
        <p:sp>
          <p:nvSpPr>
            <p:cNvPr id="42" name="Oval 24"/>
            <p:cNvSpPr>
              <a:spLocks noChangeArrowheads="1"/>
            </p:cNvSpPr>
            <p:nvPr/>
          </p:nvSpPr>
          <p:spPr bwMode="auto">
            <a:xfrm>
              <a:off x="5130800" y="4956282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  <p:sp>
          <p:nvSpPr>
            <p:cNvPr id="43" name="Oval 24"/>
            <p:cNvSpPr>
              <a:spLocks noChangeArrowheads="1"/>
            </p:cNvSpPr>
            <p:nvPr/>
          </p:nvSpPr>
          <p:spPr bwMode="auto">
            <a:xfrm>
              <a:off x="4597400" y="5207001"/>
              <a:ext cx="95570" cy="1352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56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Regularization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508206" cy="37716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Regularization prevents </a:t>
            </a:r>
            <a:r>
              <a:rPr lang="en-US" dirty="0" err="1" smtClean="0"/>
              <a:t>overfitting</a:t>
            </a:r>
            <a:r>
              <a:rPr lang="en-US" dirty="0" smtClean="0"/>
              <a:t> in linear models by penalizing large weight values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L</a:t>
            </a:r>
            <a:r>
              <a:rPr lang="en-US" baseline="-25000" dirty="0" smtClean="0">
                <a:solidFill>
                  <a:srgbClr val="C00000"/>
                </a:solidFill>
              </a:rPr>
              <a:t>1</a:t>
            </a:r>
            <a:r>
              <a:rPr lang="en-US" dirty="0" smtClean="0">
                <a:solidFill>
                  <a:srgbClr val="C00000"/>
                </a:solidFill>
              </a:rPr>
              <a:t> regularization</a:t>
            </a:r>
            <a:r>
              <a:rPr lang="en-US" dirty="0" smtClean="0"/>
              <a:t>: Add a term          to loss function </a:t>
            </a:r>
            <a:r>
              <a:rPr lang="en-US" i="1" dirty="0" smtClean="0"/>
              <a:t>L</a:t>
            </a:r>
          </a:p>
          <a:p>
            <a:pPr lvl="1"/>
            <a:r>
              <a:rPr lang="en-US" dirty="0" smtClean="0"/>
              <a:t>Aggressively reduces number of non-zero weights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regularization</a:t>
            </a:r>
            <a:r>
              <a:rPr lang="en-US" dirty="0" smtClean="0"/>
              <a:t>: Add a term           to loss function </a:t>
            </a:r>
            <a:r>
              <a:rPr lang="en-US" i="1" dirty="0" smtClean="0"/>
              <a:t>L</a:t>
            </a:r>
          </a:p>
          <a:p>
            <a:pPr lvl="1"/>
            <a:r>
              <a:rPr lang="en-US" dirty="0" smtClean="0"/>
              <a:t>Less aggressive in forcing weight values to zero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87527"/>
              </p:ext>
            </p:extLst>
          </p:nvPr>
        </p:nvGraphicFramePr>
        <p:xfrm>
          <a:off x="5255121" y="3199143"/>
          <a:ext cx="870645" cy="44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3" name="Equation" r:id="rId4" imgW="495000" imgH="253800" progId="Equation.3">
                  <p:embed/>
                </p:oleObj>
              </mc:Choice>
              <mc:Fallback>
                <p:oleObj name="Equation" r:id="rId4" imgW="4950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5121" y="3199143"/>
                        <a:ext cx="870645" cy="44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99574"/>
              </p:ext>
            </p:extLst>
          </p:nvPr>
        </p:nvGraphicFramePr>
        <p:xfrm>
          <a:off x="5255121" y="4099252"/>
          <a:ext cx="937617" cy="44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4" name="Equation" r:id="rId6" imgW="533160" imgH="253800" progId="Equation.3">
                  <p:embed/>
                </p:oleObj>
              </mc:Choice>
              <mc:Fallback>
                <p:oleObj name="Equation" r:id="rId6" imgW="5331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5121" y="4099252"/>
                        <a:ext cx="937617" cy="44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05385"/>
              </p:ext>
            </p:extLst>
          </p:nvPr>
        </p:nvGraphicFramePr>
        <p:xfrm>
          <a:off x="2161609" y="2196999"/>
          <a:ext cx="4447716" cy="97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5" name="Equation" r:id="rId8" imgW="2095200" imgH="457200" progId="Equation.3">
                  <p:embed/>
                </p:oleObj>
              </mc:Choice>
              <mc:Fallback>
                <p:oleObj name="Equation" r:id="rId8" imgW="2095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1609" y="2196999"/>
                        <a:ext cx="4447716" cy="970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0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33501"/>
            <a:ext cx="8883253" cy="104179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969" dirty="0">
                <a:solidFill>
                  <a:srgbClr val="C00000"/>
                </a:solidFill>
              </a:rPr>
              <a:t>Bias:</a:t>
            </a:r>
            <a:r>
              <a:rPr lang="en-US" sz="1969" dirty="0"/>
              <a:t> Difference between average model prediction and true target value</a:t>
            </a:r>
          </a:p>
          <a:p>
            <a:pPr>
              <a:lnSpc>
                <a:spcPct val="120000"/>
              </a:lnSpc>
            </a:pPr>
            <a:r>
              <a:rPr lang="en-US" sz="1969" dirty="0">
                <a:solidFill>
                  <a:srgbClr val="C00000"/>
                </a:solidFill>
              </a:rPr>
              <a:t>Variance:</a:t>
            </a:r>
            <a:r>
              <a:rPr lang="en-US" sz="1969" dirty="0"/>
              <a:t> Variation in predictions across different training data samples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22</a:t>
            </a:fld>
            <a:endParaRPr lang="en-US"/>
          </a:p>
        </p:txBody>
      </p:sp>
      <p:pic>
        <p:nvPicPr>
          <p:cNvPr id="1229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234" y="2158899"/>
            <a:ext cx="3375422" cy="31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93094" y="3068673"/>
            <a:ext cx="1035861" cy="274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86" dirty="0">
                <a:solidFill>
                  <a:srgbClr val="C00000"/>
                </a:solidFill>
              </a:rPr>
              <a:t>(</a:t>
            </a:r>
            <a:r>
              <a:rPr lang="en-US" sz="1186" dirty="0" err="1">
                <a:solidFill>
                  <a:srgbClr val="C00000"/>
                </a:solidFill>
              </a:rPr>
              <a:t>Underfitting</a:t>
            </a:r>
            <a:r>
              <a:rPr lang="en-US" sz="1186" dirty="0">
                <a:solidFill>
                  <a:srgbClr val="C00000"/>
                </a:solidFill>
              </a:rPr>
              <a:t>)</a:t>
            </a:r>
            <a:endParaRPr lang="en-US" sz="1186" dirty="0"/>
          </a:p>
        </p:txBody>
      </p:sp>
      <p:sp>
        <p:nvSpPr>
          <p:cNvPr id="9" name="Rectangle 8"/>
          <p:cNvSpPr/>
          <p:nvPr/>
        </p:nvSpPr>
        <p:spPr>
          <a:xfrm>
            <a:off x="5776258" y="2214563"/>
            <a:ext cx="960519" cy="274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86" dirty="0">
                <a:solidFill>
                  <a:srgbClr val="C00000"/>
                </a:solidFill>
              </a:rPr>
              <a:t>(</a:t>
            </a:r>
            <a:r>
              <a:rPr lang="en-US" sz="1186" dirty="0" err="1">
                <a:solidFill>
                  <a:srgbClr val="C00000"/>
                </a:solidFill>
              </a:rPr>
              <a:t>Overfitting</a:t>
            </a:r>
            <a:r>
              <a:rPr lang="en-US" sz="1186" dirty="0">
                <a:solidFill>
                  <a:srgbClr val="C00000"/>
                </a:solidFill>
              </a:rPr>
              <a:t>)</a:t>
            </a:r>
            <a:endParaRPr lang="en-US" sz="1186" dirty="0"/>
          </a:p>
        </p:txBody>
      </p:sp>
    </p:spTree>
    <p:extLst>
      <p:ext uri="{BB962C8B-B14F-4D97-AF65-F5344CB8AC3E}">
        <p14:creationId xmlns:p14="http://schemas.microsoft.com/office/powerpoint/2010/main" val="37932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Tradeoff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33501"/>
            <a:ext cx="8883253" cy="398859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Simple models with small #parameters have high bias and low variance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</a:t>
            </a:r>
            <a:r>
              <a:rPr lang="en-US" dirty="0" smtClean="0"/>
              <a:t>.g. Linear models with few features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Reduce bias by increasing model complexity</a:t>
            </a:r>
            <a:r>
              <a:rPr lang="en-US" dirty="0"/>
              <a:t> </a:t>
            </a:r>
            <a:r>
              <a:rPr lang="en-US" dirty="0" smtClean="0"/>
              <a:t>(adding more features, decreasing regularization)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Complex models with large </a:t>
            </a:r>
            <a:r>
              <a:rPr lang="en-US" dirty="0"/>
              <a:t>#</a:t>
            </a:r>
            <a:r>
              <a:rPr lang="en-US" dirty="0" smtClean="0"/>
              <a:t>parameters have low bias and high variance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</a:t>
            </a:r>
            <a:r>
              <a:rPr lang="en-US" dirty="0" smtClean="0"/>
              <a:t>.g. Linear models with many sparse features, decision trees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Reduce variance by increasing training data and decreasing model complexity (feature selection, </a:t>
            </a:r>
            <a:r>
              <a:rPr lang="en-US" dirty="0"/>
              <a:t>aggressive regularization)</a:t>
            </a: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  <a:endParaRPr lang="en-US" dirty="0"/>
          </a:p>
        </p:txBody>
      </p:sp>
      <p:pic>
        <p:nvPicPr>
          <p:cNvPr id="7" name="Content Placeholder 6" descr="Screen Shot 2013-04-06 at 6.29.3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t="16838" r="23462" b="19007"/>
          <a:stretch/>
        </p:blipFill>
        <p:spPr>
          <a:xfrm>
            <a:off x="2321719" y="1571625"/>
            <a:ext cx="4417789" cy="311380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61359" y="3339704"/>
            <a:ext cx="1339453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latin typeface="Times New Roman"/>
                <a:cs typeface="Times New Roman"/>
              </a:rPr>
              <a:t>Overfitting Region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732734" y="1625203"/>
            <a:ext cx="0" cy="24645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399927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10998" y="419100"/>
            <a:ext cx="1125141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44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20" y="774599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7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44" dirty="0"/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20" y="1149646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/>
                <a:t>Data</a:t>
              </a:r>
              <a:r>
                <a:rPr lang="en-US" sz="844" b="1" dirty="0">
                  <a:solidFill>
                    <a:schemeClr val="bg1"/>
                  </a:solidFill>
                  <a:ea typeface="Calibri"/>
                  <a:cs typeface="Calibri"/>
                </a:rPr>
                <a:t> </a:t>
              </a:r>
              <a:r>
                <a:rPr lang="en-US" sz="844" dirty="0"/>
                <a:t>Collection</a:t>
              </a: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 &amp; </a:t>
              </a:r>
              <a:r>
                <a:rPr lang="en-US" sz="844" dirty="0"/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89" y="1599780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773" dirty="0">
                  <a:solidFill>
                    <a:schemeClr val="bg1"/>
                  </a:solidFill>
                  <a:ea typeface="Calibri"/>
                  <a:cs typeface="Calibri"/>
                </a:rPr>
                <a:t>Data Preparation &amp; Cleaning</a:t>
              </a:r>
              <a:endParaRPr lang="en-US" sz="773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20" y="2114053"/>
            <a:ext cx="1285875" cy="347186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Data Visualization  &amp; Analysis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20" y="2596256"/>
            <a:ext cx="1285875" cy="347186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Feature Engineering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20" y="3650673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Evaluation  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20" y="3132037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Training + Parameter Tuning</a:t>
              </a:r>
              <a:r>
                <a:rPr lang="en-US" sz="844" dirty="0">
                  <a:solidFill>
                    <a:srgbClr val="000000"/>
                  </a:solidFill>
                  <a:ea typeface="Calibri"/>
                  <a:cs typeface="Calibri"/>
                </a:rPr>
                <a:t> </a:t>
              </a:r>
              <a:endParaRPr lang="en-US" sz="844" dirty="0"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3272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39" name="Down Arrow 38"/>
          <p:cNvSpPr/>
          <p:nvPr/>
        </p:nvSpPr>
        <p:spPr>
          <a:xfrm>
            <a:off x="4425346" y="2441523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grpSp>
        <p:nvGrpSpPr>
          <p:cNvPr id="199" name="Group 198"/>
          <p:cNvGrpSpPr/>
          <p:nvPr/>
        </p:nvGrpSpPr>
        <p:grpSpPr>
          <a:xfrm>
            <a:off x="3822794" y="4882970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Deployment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5" name="Down Arrow 44"/>
          <p:cNvSpPr/>
          <p:nvPr/>
        </p:nvSpPr>
        <p:spPr>
          <a:xfrm>
            <a:off x="4434255" y="5096610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7" name="Down Arrow 46"/>
          <p:cNvSpPr/>
          <p:nvPr/>
        </p:nvSpPr>
        <p:spPr>
          <a:xfrm>
            <a:off x="4426755" y="3864313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8" name="Rectangle 47"/>
          <p:cNvSpPr/>
          <p:nvPr/>
        </p:nvSpPr>
        <p:spPr>
          <a:xfrm>
            <a:off x="4393201" y="3901678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Performance</a:t>
            </a:r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86828" y="5248521"/>
            <a:ext cx="714940" cy="216374"/>
          </a:xfrm>
          <a:prstGeom prst="rect">
            <a:avLst/>
          </a:prstGeom>
          <a:noFill/>
        </p:spPr>
        <p:txBody>
          <a:bodyPr wrap="none" lIns="64294" tIns="32147" rIns="64294" bIns="32147">
            <a:spAutoFit/>
          </a:bodyPr>
          <a:lstStyle/>
          <a:p>
            <a:pPr algn="ctr"/>
            <a:r>
              <a:rPr lang="en-US" sz="984" b="1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Predictions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45" y="3453505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57" y="291772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27" y="2445015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3" y="195331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5" name="Rectangle 54"/>
          <p:cNvSpPr/>
          <p:nvPr/>
        </p:nvSpPr>
        <p:spPr>
          <a:xfrm>
            <a:off x="4500357" y="1953318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3" y="1461510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7" name="Rectangle 56"/>
          <p:cNvSpPr/>
          <p:nvPr/>
        </p:nvSpPr>
        <p:spPr>
          <a:xfrm>
            <a:off x="4500357" y="142895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57" y="988983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02316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0" name="Down Arrow 59"/>
          <p:cNvSpPr/>
          <p:nvPr/>
        </p:nvSpPr>
        <p:spPr>
          <a:xfrm>
            <a:off x="4442493" y="59340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43" y="1964422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3" y="4397797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1" y="4374943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92659"/>
            <a:ext cx="967658" cy="23907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4" dirty="0"/>
              <a:t>Data </a:t>
            </a:r>
            <a:r>
              <a:rPr lang="en-US" sz="984" dirty="0"/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28" y="2836328"/>
            <a:ext cx="1017984" cy="216374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984" dirty="0"/>
              <a:t>Feature</a:t>
            </a:r>
            <a:r>
              <a:rPr lang="en-US" sz="844" dirty="0"/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34" y="-89297"/>
            <a:ext cx="7865269" cy="46579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4078" dirty="0"/>
              <a:t/>
            </a:r>
            <a:br>
              <a:rPr lang="en-GB" sz="4078" dirty="0"/>
            </a:br>
            <a:r>
              <a:rPr lang="en-GB" sz="10125" dirty="0"/>
              <a:t>End-to-End Model Building Process</a:t>
            </a:r>
            <a:br>
              <a:rPr lang="en-GB" sz="10125" dirty="0"/>
            </a:br>
            <a:endParaRPr lang="en-GB" sz="10125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287646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23" y="2287646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2" name="Rectangle 61"/>
          <p:cNvSpPr/>
          <p:nvPr/>
        </p:nvSpPr>
        <p:spPr>
          <a:xfrm>
            <a:off x="4520808" y="4618874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Yes</a:t>
            </a:r>
          </a:p>
        </p:txBody>
      </p:sp>
      <p:sp>
        <p:nvSpPr>
          <p:cNvPr id="63" name="Diamond 62"/>
          <p:cNvSpPr/>
          <p:nvPr/>
        </p:nvSpPr>
        <p:spPr>
          <a:xfrm>
            <a:off x="3886200" y="4056216"/>
            <a:ext cx="1135496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8770">
              <a:lnSpc>
                <a:spcPct val="90000"/>
              </a:lnSpc>
              <a:spcAft>
                <a:spcPct val="35000"/>
              </a:spcAft>
            </a:pPr>
            <a:r>
              <a:rPr lang="en-US" sz="844" dirty="0"/>
              <a:t>Meet</a:t>
            </a:r>
            <a:br>
              <a:rPr lang="en-US" sz="844" dirty="0"/>
            </a:br>
            <a:r>
              <a:rPr lang="en-US" sz="844" dirty="0"/>
              <a:t>Business Goals?</a:t>
            </a:r>
          </a:p>
        </p:txBody>
      </p:sp>
    </p:spTree>
    <p:extLst>
      <p:ext uri="{BB962C8B-B14F-4D97-AF65-F5344CB8AC3E}">
        <p14:creationId xmlns:p14="http://schemas.microsoft.com/office/powerpoint/2010/main" val="4657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55270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Hands-on Session</a:t>
            </a:r>
          </a:p>
          <a:p>
            <a:pPr algn="ctr"/>
            <a:r>
              <a:rPr lang="en-US" sz="2800" dirty="0" smtClean="0"/>
              <a:t>Background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63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399927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10998" y="419100"/>
            <a:ext cx="1125141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44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20" y="774599"/>
            <a:ext cx="1285875" cy="251487"/>
            <a:chOff x="5588000" y="1168400"/>
            <a:chExt cx="1828800" cy="357670"/>
          </a:xfrm>
          <a:solidFill>
            <a:schemeClr val="accent6">
              <a:lumMod val="7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7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44" dirty="0"/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20" y="1149646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/>
                <a:t>Data</a:t>
              </a:r>
              <a:r>
                <a:rPr lang="en-US" sz="844" b="1" dirty="0">
                  <a:solidFill>
                    <a:schemeClr val="bg1"/>
                  </a:solidFill>
                  <a:ea typeface="Calibri"/>
                  <a:cs typeface="Calibri"/>
                </a:rPr>
                <a:t> </a:t>
              </a:r>
              <a:r>
                <a:rPr lang="en-US" sz="844" dirty="0"/>
                <a:t>Collection</a:t>
              </a: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 &amp; </a:t>
              </a:r>
              <a:r>
                <a:rPr lang="en-US" sz="844" dirty="0"/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89" y="1599780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773" dirty="0">
                  <a:solidFill>
                    <a:schemeClr val="bg1"/>
                  </a:solidFill>
                  <a:ea typeface="Calibri"/>
                  <a:cs typeface="Calibri"/>
                </a:rPr>
                <a:t>Data Preparation &amp; Cleaning</a:t>
              </a:r>
              <a:endParaRPr lang="en-US" sz="773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20" y="2114053"/>
            <a:ext cx="1285875" cy="347186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Data Visualization  &amp; Analysis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20" y="2596256"/>
            <a:ext cx="1285875" cy="347186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Feature Engineering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20" y="3650673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Evaluation  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20" y="3132037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Training + Parameter Tuning</a:t>
              </a:r>
              <a:r>
                <a:rPr lang="en-US" sz="844" dirty="0">
                  <a:solidFill>
                    <a:srgbClr val="000000"/>
                  </a:solidFill>
                  <a:ea typeface="Calibri"/>
                  <a:cs typeface="Calibri"/>
                </a:rPr>
                <a:t> </a:t>
              </a:r>
              <a:endParaRPr lang="en-US" sz="844" dirty="0"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3272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39" name="Down Arrow 38"/>
          <p:cNvSpPr/>
          <p:nvPr/>
        </p:nvSpPr>
        <p:spPr>
          <a:xfrm>
            <a:off x="4425346" y="2441523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grpSp>
        <p:nvGrpSpPr>
          <p:cNvPr id="199" name="Group 198"/>
          <p:cNvGrpSpPr/>
          <p:nvPr/>
        </p:nvGrpSpPr>
        <p:grpSpPr>
          <a:xfrm>
            <a:off x="3822794" y="4882970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Deployment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5" name="Down Arrow 44"/>
          <p:cNvSpPr/>
          <p:nvPr/>
        </p:nvSpPr>
        <p:spPr>
          <a:xfrm>
            <a:off x="4434255" y="5096610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7" name="Down Arrow 46"/>
          <p:cNvSpPr/>
          <p:nvPr/>
        </p:nvSpPr>
        <p:spPr>
          <a:xfrm>
            <a:off x="4426755" y="3864313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8" name="Rectangle 47"/>
          <p:cNvSpPr/>
          <p:nvPr/>
        </p:nvSpPr>
        <p:spPr>
          <a:xfrm>
            <a:off x="4393201" y="3901678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Performance</a:t>
            </a:r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86828" y="5201589"/>
            <a:ext cx="714940" cy="216374"/>
          </a:xfrm>
          <a:prstGeom prst="rect">
            <a:avLst/>
          </a:prstGeom>
          <a:noFill/>
        </p:spPr>
        <p:txBody>
          <a:bodyPr wrap="none" lIns="64294" tIns="32147" rIns="64294" bIns="32147">
            <a:spAutoFit/>
          </a:bodyPr>
          <a:lstStyle/>
          <a:p>
            <a:pPr algn="ctr"/>
            <a:r>
              <a:rPr lang="en-US" sz="984" b="1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Predictions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45" y="3453505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57" y="291772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27" y="2445015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3" y="195331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5" name="Rectangle 54"/>
          <p:cNvSpPr/>
          <p:nvPr/>
        </p:nvSpPr>
        <p:spPr>
          <a:xfrm>
            <a:off x="4500357" y="1953318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3" y="1461510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7" name="Rectangle 56"/>
          <p:cNvSpPr/>
          <p:nvPr/>
        </p:nvSpPr>
        <p:spPr>
          <a:xfrm>
            <a:off x="4500357" y="142895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57" y="988983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02316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0" name="Down Arrow 59"/>
          <p:cNvSpPr/>
          <p:nvPr/>
        </p:nvSpPr>
        <p:spPr>
          <a:xfrm>
            <a:off x="4442493" y="59340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43" y="1964422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3" y="4397797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1" y="4374943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92659"/>
            <a:ext cx="967658" cy="23907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4" dirty="0"/>
              <a:t>Data </a:t>
            </a:r>
            <a:r>
              <a:rPr lang="en-US" sz="984" dirty="0"/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28" y="2836328"/>
            <a:ext cx="1017984" cy="216374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984" dirty="0"/>
              <a:t>Feature</a:t>
            </a:r>
            <a:r>
              <a:rPr lang="en-US" sz="844" dirty="0"/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34" y="-89297"/>
            <a:ext cx="7865269" cy="46579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4078" dirty="0"/>
              <a:t/>
            </a:r>
            <a:br>
              <a:rPr lang="en-GB" sz="4078" dirty="0"/>
            </a:br>
            <a:r>
              <a:rPr lang="en-GB" sz="10125" dirty="0"/>
              <a:t>Model Building Process</a:t>
            </a:r>
            <a:br>
              <a:rPr lang="en-GB" sz="10125" dirty="0"/>
            </a:br>
            <a:endParaRPr lang="en-GB" sz="10125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287646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23" y="2287646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2" name="Rectangle 61"/>
          <p:cNvSpPr/>
          <p:nvPr/>
        </p:nvSpPr>
        <p:spPr>
          <a:xfrm>
            <a:off x="4520808" y="4618874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Yes</a:t>
            </a:r>
          </a:p>
        </p:txBody>
      </p:sp>
      <p:sp>
        <p:nvSpPr>
          <p:cNvPr id="63" name="Diamond 62"/>
          <p:cNvSpPr/>
          <p:nvPr/>
        </p:nvSpPr>
        <p:spPr>
          <a:xfrm>
            <a:off x="3886200" y="4056216"/>
            <a:ext cx="1135496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8770">
              <a:lnSpc>
                <a:spcPct val="90000"/>
              </a:lnSpc>
              <a:spcAft>
                <a:spcPct val="35000"/>
              </a:spcAft>
            </a:pPr>
            <a:r>
              <a:rPr lang="en-US" sz="844" dirty="0"/>
              <a:t>Meet</a:t>
            </a:r>
            <a:br>
              <a:rPr lang="en-US" sz="844" dirty="0"/>
            </a:br>
            <a:r>
              <a:rPr lang="en-US" sz="844" dirty="0"/>
              <a:t>Business Goals?</a:t>
            </a:r>
          </a:p>
        </p:txBody>
      </p:sp>
    </p:spTree>
    <p:extLst>
      <p:ext uri="{BB962C8B-B14F-4D97-AF65-F5344CB8AC3E}">
        <p14:creationId xmlns:p14="http://schemas.microsoft.com/office/powerpoint/2010/main" val="9972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49328"/>
          </a:xfrm>
        </p:spPr>
        <p:txBody>
          <a:bodyPr vert="horz" lIns="84899" tIns="42450" rIns="84899" bIns="42450" rtlCol="0">
            <a:normAutofit fontScale="77500" lnSpcReduction="20000"/>
          </a:bodyPr>
          <a:lstStyle/>
          <a:p>
            <a:r>
              <a:rPr lang="en-US" dirty="0"/>
              <a:t>Key elements of </a:t>
            </a:r>
            <a:r>
              <a:rPr lang="en-US" dirty="0" smtClean="0"/>
              <a:t>Prediction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Target variable to be predicted</a:t>
            </a:r>
          </a:p>
          <a:p>
            <a:pPr lvl="1"/>
            <a:r>
              <a:rPr lang="en-US" dirty="0"/>
              <a:t>Training examples</a:t>
            </a:r>
          </a:p>
          <a:p>
            <a:pPr lvl="1"/>
            <a:r>
              <a:rPr lang="en-US" dirty="0"/>
              <a:t>Features in each example (Categorical, Numeric, Text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Example:</a:t>
            </a:r>
            <a:r>
              <a:rPr lang="en-US" dirty="0" smtClean="0"/>
              <a:t> Income </a:t>
            </a:r>
            <a:r>
              <a:rPr lang="en-US" dirty="0"/>
              <a:t>classification problem </a:t>
            </a:r>
          </a:p>
          <a:p>
            <a:pPr lvl="1"/>
            <a:r>
              <a:rPr lang="en-US" dirty="0"/>
              <a:t>Predict if a person makes more than $</a:t>
            </a:r>
            <a:r>
              <a:rPr lang="en-US" dirty="0" smtClean="0"/>
              <a:t>50K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73886"/>
              </p:ext>
            </p:extLst>
          </p:nvPr>
        </p:nvGraphicFramePr>
        <p:xfrm>
          <a:off x="714373" y="3661172"/>
          <a:ext cx="7554518" cy="10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29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(-1)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&gt;=50K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(+1)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430" y="5000625"/>
            <a:ext cx="813043" cy="3086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Numeric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46932" y="5054203"/>
            <a:ext cx="1013419" cy="308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Categorical</a:t>
            </a: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5053642" y="4679157"/>
            <a:ext cx="1447171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68333" y="4679156"/>
            <a:ext cx="360917" cy="375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8" idx="2"/>
          </p:cNvCxnSpPr>
          <p:nvPr/>
        </p:nvCxnSpPr>
        <p:spPr>
          <a:xfrm flipH="1" flipV="1">
            <a:off x="4491632" y="4711303"/>
            <a:ext cx="56201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</p:cNvCxnSpPr>
          <p:nvPr/>
        </p:nvCxnSpPr>
        <p:spPr>
          <a:xfrm flipH="1" flipV="1">
            <a:off x="2160985" y="4679157"/>
            <a:ext cx="2892657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</p:cNvCxnSpPr>
          <p:nvPr/>
        </p:nvCxnSpPr>
        <p:spPr>
          <a:xfrm flipH="1" flipV="1">
            <a:off x="1196579" y="4679157"/>
            <a:ext cx="944373" cy="321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33225" y="4711303"/>
            <a:ext cx="1313635" cy="289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49328"/>
          </a:xfrm>
        </p:spPr>
        <p:txBody>
          <a:bodyPr vert="horz" lIns="84899" tIns="42450" rIns="84899" bIns="42450" rtlCol="0">
            <a:normAutofit fontScale="92500"/>
          </a:bodyPr>
          <a:lstStyle/>
          <a:p>
            <a:r>
              <a:rPr lang="en-US" dirty="0" smtClean="0"/>
              <a:t>What is the target variable to be predicted, training examples and features for the following ML problems</a:t>
            </a:r>
            <a:endParaRPr lang="en-US" dirty="0"/>
          </a:p>
          <a:p>
            <a:pPr lvl="1"/>
            <a:r>
              <a:rPr lang="en-US" dirty="0" smtClean="0"/>
              <a:t>Forecasting the demand for a product</a:t>
            </a:r>
          </a:p>
          <a:p>
            <a:pPr lvl="1"/>
            <a:r>
              <a:rPr lang="en-US" dirty="0" smtClean="0"/>
              <a:t>Classifying products into categories</a:t>
            </a:r>
          </a:p>
          <a:p>
            <a:pPr lvl="1"/>
            <a:r>
              <a:rPr lang="en-US" dirty="0" smtClean="0"/>
              <a:t>Detecting fraudulent orders </a:t>
            </a:r>
            <a:endParaRPr lang="en-US" dirty="0"/>
          </a:p>
          <a:p>
            <a:pPr lvl="1"/>
            <a:r>
              <a:rPr lang="en-US" dirty="0" smtClean="0"/>
              <a:t>Predicting the base price of a product </a:t>
            </a:r>
          </a:p>
          <a:p>
            <a:pPr lvl="1"/>
            <a:r>
              <a:rPr lang="en-US" dirty="0" smtClean="0"/>
              <a:t>Predicting if a user will click on an ad</a:t>
            </a:r>
          </a:p>
          <a:p>
            <a:pPr lvl="1"/>
            <a:r>
              <a:rPr lang="en-US" dirty="0"/>
              <a:t>Recommending products to customers </a:t>
            </a:r>
            <a:endParaRPr lang="en-US" dirty="0" smtClean="0"/>
          </a:p>
          <a:p>
            <a:pPr lvl="1"/>
            <a:r>
              <a:rPr lang="en-US" dirty="0" smtClean="0"/>
              <a:t>Matching products to identify duplicates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215363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7832" y="1387614"/>
            <a:ext cx="7748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"/>
                <a:cs typeface=""/>
              </a:rPr>
              <a:t>“Machine Learning systems discover hidden patterns in data, and leverage the patterns to make predictions about future data.”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7832" y="2400300"/>
            <a:ext cx="7988968" cy="1323440"/>
            <a:chOff x="697832" y="2400300"/>
            <a:chExt cx="7988968" cy="1323440"/>
          </a:xfrm>
        </p:grpSpPr>
        <p:sp>
          <p:nvSpPr>
            <p:cNvPr id="10" name="TextBox 9"/>
            <p:cNvSpPr txBox="1"/>
            <p:nvPr/>
          </p:nvSpPr>
          <p:spPr>
            <a:xfrm>
              <a:off x="697832" y="2400301"/>
              <a:ext cx="38741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Example Pattern: 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 smtClean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i="1" dirty="0">
                  <a:solidFill>
                    <a:srgbClr val="C00000"/>
                  </a:solidFill>
                  <a:latin typeface="Calibri"/>
                  <a:ea typeface=""/>
                  <a:cs typeface=""/>
                </a:rPr>
                <a:t>If a product title contains the </a:t>
              </a:r>
              <a:r>
                <a:rPr lang="en-US" sz="2000" i="1" dirty="0" smtClean="0">
                  <a:solidFill>
                    <a:srgbClr val="C00000"/>
                  </a:solidFill>
                  <a:latin typeface="Calibri"/>
                  <a:ea typeface=""/>
                  <a:cs typeface=""/>
                </a:rPr>
                <a:t>words </a:t>
              </a:r>
              <a:r>
                <a:rPr lang="en-US" sz="2000" i="1" dirty="0">
                  <a:solidFill>
                    <a:srgbClr val="C00000"/>
                  </a:solidFill>
                  <a:latin typeface="Calibri"/>
                  <a:ea typeface=""/>
                  <a:cs typeface=""/>
                </a:rPr>
                <a:t>“Jeans” or “Jacket”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9832" y="2400300"/>
              <a:ext cx="34169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 smtClean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i="1" dirty="0" smtClean="0">
                  <a:solidFill>
                    <a:srgbClr val="C00000"/>
                  </a:solidFill>
                  <a:latin typeface="Calibri"/>
                  <a:ea typeface=""/>
                  <a:cs typeface=""/>
                </a:rPr>
                <a:t>product belongs to Apparel category</a:t>
              </a: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4692316" y="3032685"/>
              <a:ext cx="457200" cy="381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Screen Shot 2016-09-01 at 11.5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20597"/>
            <a:ext cx="5943600" cy="30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399927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10998" y="419100"/>
            <a:ext cx="1125141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44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20" y="774599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7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44" dirty="0"/>
                <a:t>ML Problem Framing 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3857420" y="1183508"/>
            <a:ext cx="1285875" cy="287607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ounded Rectangle 4"/>
          <p:cNvSpPr/>
          <p:nvPr/>
        </p:nvSpPr>
        <p:spPr>
          <a:xfrm>
            <a:off x="3979016" y="1149646"/>
            <a:ext cx="1042680" cy="3214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/>
              <a:t>Data</a:t>
            </a:r>
            <a:r>
              <a:rPr lang="en-US" sz="844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844" dirty="0"/>
              <a:t>Collection</a:t>
            </a:r>
            <a:r>
              <a:rPr lang="en-US" sz="844" dirty="0">
                <a:solidFill>
                  <a:schemeClr val="bg1"/>
                </a:solidFill>
                <a:ea typeface="Calibri"/>
                <a:cs typeface="Calibri"/>
              </a:rPr>
              <a:t> &amp; </a:t>
            </a:r>
            <a:r>
              <a:rPr lang="en-US" sz="844" dirty="0"/>
              <a:t>Integration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872789" y="1599780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773" dirty="0">
                  <a:solidFill>
                    <a:schemeClr val="bg1"/>
                  </a:solidFill>
                  <a:ea typeface="Calibri"/>
                  <a:cs typeface="Calibri"/>
                </a:rPr>
                <a:t>Data Preparation &amp; Cleaning</a:t>
              </a:r>
              <a:endParaRPr lang="en-US" sz="773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20" y="2114053"/>
            <a:ext cx="1285875" cy="347186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Data Visualization  &amp; Analysis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20" y="2596256"/>
            <a:ext cx="1285875" cy="347186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Feature Engineering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20" y="3650673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Evaluation  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20" y="3132037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Training + Parameter Tuning</a:t>
              </a:r>
              <a:r>
                <a:rPr lang="en-US" sz="844" dirty="0">
                  <a:solidFill>
                    <a:srgbClr val="000000"/>
                  </a:solidFill>
                  <a:ea typeface="Calibri"/>
                  <a:cs typeface="Calibri"/>
                </a:rPr>
                <a:t> </a:t>
              </a:r>
              <a:endParaRPr lang="en-US" sz="844" dirty="0"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3272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39" name="Down Arrow 38"/>
          <p:cNvSpPr/>
          <p:nvPr/>
        </p:nvSpPr>
        <p:spPr>
          <a:xfrm>
            <a:off x="4425346" y="2441523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grpSp>
        <p:nvGrpSpPr>
          <p:cNvPr id="199" name="Group 198"/>
          <p:cNvGrpSpPr/>
          <p:nvPr/>
        </p:nvGrpSpPr>
        <p:grpSpPr>
          <a:xfrm>
            <a:off x="3822794" y="4882970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Deployment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5" name="Down Arrow 44"/>
          <p:cNvSpPr/>
          <p:nvPr/>
        </p:nvSpPr>
        <p:spPr>
          <a:xfrm>
            <a:off x="4434255" y="5096610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7" name="Down Arrow 46"/>
          <p:cNvSpPr/>
          <p:nvPr/>
        </p:nvSpPr>
        <p:spPr>
          <a:xfrm>
            <a:off x="4426755" y="3864313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8" name="Rectangle 47"/>
          <p:cNvSpPr/>
          <p:nvPr/>
        </p:nvSpPr>
        <p:spPr>
          <a:xfrm>
            <a:off x="4393201" y="3901678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Performance</a:t>
            </a:r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86828" y="5248521"/>
            <a:ext cx="714940" cy="216374"/>
          </a:xfrm>
          <a:prstGeom prst="rect">
            <a:avLst/>
          </a:prstGeom>
          <a:noFill/>
        </p:spPr>
        <p:txBody>
          <a:bodyPr wrap="none" lIns="64294" tIns="32147" rIns="64294" bIns="32147">
            <a:spAutoFit/>
          </a:bodyPr>
          <a:lstStyle/>
          <a:p>
            <a:pPr algn="ctr"/>
            <a:r>
              <a:rPr lang="en-US" sz="984" b="1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Predictions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45" y="3453505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57" y="291772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27" y="2445015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3" y="195331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5" name="Rectangle 54"/>
          <p:cNvSpPr/>
          <p:nvPr/>
        </p:nvSpPr>
        <p:spPr>
          <a:xfrm>
            <a:off x="4500357" y="1953318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3" y="1461510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7" name="Rectangle 56"/>
          <p:cNvSpPr/>
          <p:nvPr/>
        </p:nvSpPr>
        <p:spPr>
          <a:xfrm>
            <a:off x="4500357" y="142895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57" y="988983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02316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0" name="Down Arrow 59"/>
          <p:cNvSpPr/>
          <p:nvPr/>
        </p:nvSpPr>
        <p:spPr>
          <a:xfrm>
            <a:off x="4442493" y="59340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43" y="1964422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3" y="4397797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1" y="4374943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92659"/>
            <a:ext cx="967658" cy="23907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4" dirty="0"/>
              <a:t>Data </a:t>
            </a:r>
            <a:r>
              <a:rPr lang="en-US" sz="984" dirty="0"/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28" y="2836328"/>
            <a:ext cx="1017984" cy="216374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984" dirty="0"/>
              <a:t>Feature</a:t>
            </a:r>
            <a:r>
              <a:rPr lang="en-US" sz="844" dirty="0"/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34" y="-89297"/>
            <a:ext cx="7865269" cy="46579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4078" dirty="0"/>
              <a:t/>
            </a:r>
            <a:br>
              <a:rPr lang="en-GB" sz="4078" dirty="0"/>
            </a:br>
            <a:r>
              <a:rPr lang="en-GB" sz="10125" dirty="0"/>
              <a:t>Model Building Process</a:t>
            </a:r>
            <a:br>
              <a:rPr lang="en-GB" sz="10125" dirty="0"/>
            </a:br>
            <a:endParaRPr lang="en-GB" sz="10125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287646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23" y="2287646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2" name="Rectangle 61"/>
          <p:cNvSpPr/>
          <p:nvPr/>
        </p:nvSpPr>
        <p:spPr>
          <a:xfrm>
            <a:off x="4520808" y="4618874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Yes</a:t>
            </a:r>
          </a:p>
        </p:txBody>
      </p:sp>
      <p:sp>
        <p:nvSpPr>
          <p:cNvPr id="63" name="Diamond 62"/>
          <p:cNvSpPr/>
          <p:nvPr/>
        </p:nvSpPr>
        <p:spPr>
          <a:xfrm>
            <a:off x="3886200" y="4056216"/>
            <a:ext cx="1135496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8770">
              <a:lnSpc>
                <a:spcPct val="90000"/>
              </a:lnSpc>
              <a:spcAft>
                <a:spcPct val="35000"/>
              </a:spcAft>
            </a:pPr>
            <a:r>
              <a:rPr lang="en-US" sz="844" dirty="0"/>
              <a:t>Meet</a:t>
            </a:r>
            <a:br>
              <a:rPr lang="en-US" sz="844" dirty="0"/>
            </a:br>
            <a:r>
              <a:rPr lang="en-US" sz="844" dirty="0"/>
              <a:t>Business Goals?</a:t>
            </a:r>
          </a:p>
        </p:txBody>
      </p:sp>
    </p:spTree>
    <p:extLst>
      <p:ext uri="{BB962C8B-B14F-4D97-AF65-F5344CB8AC3E}">
        <p14:creationId xmlns:p14="http://schemas.microsoft.com/office/powerpoint/2010/main" val="8213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&amp;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6204347" cy="3827859"/>
          </a:xfrm>
        </p:spPr>
        <p:txBody>
          <a:bodyPr vert="horz" lIns="84899" tIns="42450" rIns="84899" bIns="42450" rtlCol="0">
            <a:normAutofit fontScale="85000" lnSpcReduction="20000"/>
          </a:bodyPr>
          <a:lstStyle/>
          <a:p>
            <a:r>
              <a:rPr lang="en-US" dirty="0"/>
              <a:t>Multiple data sources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Warehouse (DW)</a:t>
            </a:r>
            <a:endParaRPr lang="en-US" dirty="0"/>
          </a:p>
          <a:p>
            <a:pPr lvl="1"/>
            <a:r>
              <a:rPr lang="en-US" dirty="0"/>
              <a:t>Search query logs</a:t>
            </a:r>
          </a:p>
          <a:p>
            <a:pPr lvl="1"/>
            <a:r>
              <a:rPr lang="en-US" dirty="0" smtClean="0"/>
              <a:t>Timber logs</a:t>
            </a:r>
          </a:p>
          <a:p>
            <a:pPr lvl="1"/>
            <a:r>
              <a:rPr lang="en-US" dirty="0" smtClean="0"/>
              <a:t>Dynamo DB</a:t>
            </a:r>
          </a:p>
          <a:p>
            <a:pPr lvl="1"/>
            <a:r>
              <a:rPr lang="en-US" dirty="0" smtClean="0"/>
              <a:t>Web pages (Wikipedia, competitors) 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Data access/integration tools </a:t>
            </a:r>
            <a:endParaRPr lang="en-US" dirty="0"/>
          </a:p>
          <a:p>
            <a:pPr lvl="1"/>
            <a:r>
              <a:rPr lang="en-US" dirty="0" smtClean="0"/>
              <a:t>SQL queries (for DW data)</a:t>
            </a:r>
          </a:p>
          <a:p>
            <a:pPr lvl="1"/>
            <a:r>
              <a:rPr lang="en-US" dirty="0" smtClean="0"/>
              <a:t>Hive (for large joins)</a:t>
            </a:r>
          </a:p>
          <a:p>
            <a:pPr lvl="1"/>
            <a:r>
              <a:rPr lang="en-US" dirty="0" smtClean="0"/>
              <a:t>Pig (for large joins)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sp>
        <p:nvSpPr>
          <p:cNvPr id="8" name="Rectangle 7"/>
          <p:cNvSpPr/>
          <p:nvPr/>
        </p:nvSpPr>
        <p:spPr>
          <a:xfrm>
            <a:off x="5538234" y="2078964"/>
            <a:ext cx="3041217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125" dirty="0">
                <a:latin typeface="Lucida Sans Typewriter" pitchFamily="49" charset="0"/>
              </a:rPr>
              <a:t>select </a:t>
            </a:r>
            <a:r>
              <a:rPr lang="en-US" sz="1125" dirty="0" err="1">
                <a:latin typeface="Lucida Sans Typewriter" pitchFamily="49" charset="0"/>
              </a:rPr>
              <a:t>gl_product_group</a:t>
            </a:r>
            <a:endParaRPr lang="en-US" sz="1125" dirty="0">
              <a:latin typeface="Lucida Sans Typewriter" pitchFamily="49" charset="0"/>
            </a:endParaRPr>
          </a:p>
          <a:p>
            <a:r>
              <a:rPr lang="en-US" sz="1125" dirty="0">
                <a:latin typeface="Lucida Sans Typewriter" pitchFamily="49" charset="0"/>
              </a:rPr>
              <a:t>, </a:t>
            </a:r>
            <a:r>
              <a:rPr lang="en-US" sz="1125" dirty="0" err="1">
                <a:latin typeface="Lucida Sans Typewriter" pitchFamily="49" charset="0"/>
              </a:rPr>
              <a:t>category_code</a:t>
            </a:r>
            <a:endParaRPr lang="en-US" sz="1125" dirty="0">
              <a:latin typeface="Lucida Sans Typewriter" pitchFamily="49" charset="0"/>
            </a:endParaRPr>
          </a:p>
          <a:p>
            <a:r>
              <a:rPr lang="en-US" sz="1125" dirty="0">
                <a:latin typeface="Lucida Sans Typewriter" pitchFamily="49" charset="0"/>
              </a:rPr>
              <a:t>, </a:t>
            </a:r>
            <a:r>
              <a:rPr lang="en-US" sz="1125" dirty="0" err="1">
                <a:latin typeface="Lucida Sans Typewriter" pitchFamily="49" charset="0"/>
              </a:rPr>
              <a:t>subcategory_code</a:t>
            </a:r>
            <a:endParaRPr lang="en-US" sz="1125" dirty="0">
              <a:latin typeface="Lucida Sans Typewriter" pitchFamily="49" charset="0"/>
            </a:endParaRPr>
          </a:p>
          <a:p>
            <a:r>
              <a:rPr lang="en-US" sz="1125" dirty="0">
                <a:latin typeface="Lucida Sans Typewriter" pitchFamily="49" charset="0"/>
              </a:rPr>
              <a:t>, ASIN</a:t>
            </a:r>
          </a:p>
          <a:p>
            <a:r>
              <a:rPr lang="en-US" sz="1125" dirty="0">
                <a:latin typeface="Lucida Sans Typewriter" pitchFamily="49" charset="0"/>
              </a:rPr>
              <a:t>, </a:t>
            </a:r>
            <a:r>
              <a:rPr lang="en-US" sz="1125" dirty="0" err="1">
                <a:latin typeface="Lucida Sans Typewriter" pitchFamily="49" charset="0"/>
              </a:rPr>
              <a:t>item_name</a:t>
            </a:r>
            <a:endParaRPr lang="en-US" sz="1125" dirty="0">
              <a:latin typeface="Lucida Sans Typewriter" pitchFamily="49" charset="0"/>
            </a:endParaRPr>
          </a:p>
          <a:p>
            <a:r>
              <a:rPr lang="en-US" sz="1125" dirty="0">
                <a:latin typeface="Lucida Sans Typewriter" pitchFamily="49" charset="0"/>
              </a:rPr>
              <a:t>from </a:t>
            </a:r>
            <a:r>
              <a:rPr lang="en-US" sz="1125" dirty="0" err="1">
                <a:latin typeface="Lucida Sans Typewriter" pitchFamily="49" charset="0"/>
              </a:rPr>
              <a:t>booker.d_mp_asins_essentials</a:t>
            </a:r>
            <a:endParaRPr lang="en-US" sz="1125" dirty="0">
              <a:latin typeface="Lucida Sans Typewriter" pitchFamily="49" charset="0"/>
            </a:endParaRPr>
          </a:p>
          <a:p>
            <a:r>
              <a:rPr lang="en-US" sz="1125" dirty="0">
                <a:latin typeface="Lucida Sans Typewriter" pitchFamily="49" charset="0"/>
              </a:rPr>
              <a:t>where </a:t>
            </a:r>
            <a:r>
              <a:rPr lang="en-US" sz="1125" dirty="0" err="1">
                <a:latin typeface="Lucida Sans Typewriter" pitchFamily="49" charset="0"/>
              </a:rPr>
              <a:t>region_id</a:t>
            </a:r>
            <a:r>
              <a:rPr lang="en-US" sz="1125" dirty="0">
                <a:latin typeface="Lucida Sans Typewriter" pitchFamily="49" charset="0"/>
              </a:rPr>
              <a:t>=1 </a:t>
            </a:r>
          </a:p>
          <a:p>
            <a:r>
              <a:rPr lang="en-US" sz="1125" dirty="0">
                <a:latin typeface="Lucida Sans Typewriter" pitchFamily="49" charset="0"/>
              </a:rPr>
              <a:t> and </a:t>
            </a:r>
            <a:r>
              <a:rPr lang="en-US" sz="1125" dirty="0" err="1">
                <a:latin typeface="Lucida Sans Typewriter" pitchFamily="49" charset="0"/>
              </a:rPr>
              <a:t>marketplace_id</a:t>
            </a:r>
            <a:r>
              <a:rPr lang="en-US" sz="1125" dirty="0">
                <a:latin typeface="Lucida Sans Typewriter" pitchFamily="49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1103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Data at Amazon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42171"/>
          </a:xfrm>
        </p:spPr>
        <p:txBody>
          <a:bodyPr vert="horz" lIns="84899" tIns="42450" rIns="84899" bIns="42450" rtlCol="0">
            <a:normAutofit/>
          </a:bodyPr>
          <a:lstStyle/>
          <a:p>
            <a:r>
              <a:rPr lang="en-US" dirty="0" smtClean="0"/>
              <a:t>DW contains diverse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18047" y="2000250"/>
          <a:ext cx="6429375" cy="323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97"/>
                <a:gridCol w="5197078"/>
              </a:tblGrid>
              <a:tr h="32146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Entity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Attributes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  <a:tr h="5786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ASIN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Title, Description, Amazon</a:t>
                      </a:r>
                      <a:r>
                        <a:rPr lang="en-US" sz="1700" baseline="0" dirty="0" smtClean="0"/>
                        <a:t> price, GL, Cat, </a:t>
                      </a:r>
                      <a:r>
                        <a:rPr lang="en-US" sz="1700" baseline="0" dirty="0" err="1" smtClean="0"/>
                        <a:t>Subcat</a:t>
                      </a:r>
                      <a:r>
                        <a:rPr lang="en-US" sz="1700" baseline="0" dirty="0" smtClean="0"/>
                        <a:t>, Sales, GMS, Glance Views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  <a:tr h="5786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Customer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Purchase/Browse</a:t>
                      </a:r>
                      <a:r>
                        <a:rPr lang="en-US" sz="1700" baseline="0" dirty="0" smtClean="0"/>
                        <a:t> history, Segmentation details, Contacts made, Product reviews, Prime/Amazon Mom membership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Seller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Buyable</a:t>
                      </a:r>
                      <a:r>
                        <a:rPr lang="en-US" sz="1700" baseline="0" dirty="0" smtClean="0"/>
                        <a:t> offers, Ratings, GMS, Sales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  <a:tr h="5786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Order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Payment method, Shipping option, GC amount, Gift option, Billing/Shipping address 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  <a:tr h="5786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Clickstream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Customer</a:t>
                      </a:r>
                      <a:r>
                        <a:rPr lang="en-US" sz="1700" baseline="0" dirty="0" smtClean="0"/>
                        <a:t> ID, Source IP address, Associate tag, ASIN availability, Glance Views </a:t>
                      </a:r>
                      <a:endParaRPr lang="en-US" sz="17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9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399927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10998" y="419100"/>
            <a:ext cx="1125141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44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20" y="774599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7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44" dirty="0"/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20" y="1149646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/>
                <a:t>Data</a:t>
              </a:r>
              <a:r>
                <a:rPr lang="en-US" sz="844" b="1" dirty="0">
                  <a:solidFill>
                    <a:schemeClr val="bg1"/>
                  </a:solidFill>
                  <a:ea typeface="Calibri"/>
                  <a:cs typeface="Calibri"/>
                </a:rPr>
                <a:t> </a:t>
              </a:r>
              <a:r>
                <a:rPr lang="en-US" sz="844" dirty="0"/>
                <a:t>Collection</a:t>
              </a: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 &amp; </a:t>
              </a:r>
              <a:r>
                <a:rPr lang="en-US" sz="844" dirty="0"/>
                <a:t>Integration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3872789" y="1653529"/>
            <a:ext cx="1285875" cy="310616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ounded Rectangle 4"/>
          <p:cNvSpPr/>
          <p:nvPr/>
        </p:nvSpPr>
        <p:spPr>
          <a:xfrm>
            <a:off x="4001155" y="1599780"/>
            <a:ext cx="1042680" cy="3471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422"/>
              </a:spcAft>
            </a:pPr>
            <a:r>
              <a:rPr lang="en-US" sz="773" dirty="0">
                <a:solidFill>
                  <a:schemeClr val="bg1"/>
                </a:solidFill>
                <a:ea typeface="Calibri"/>
                <a:cs typeface="Calibri"/>
              </a:rPr>
              <a:t>Data Preparation &amp; Cleaning</a:t>
            </a:r>
            <a:endParaRPr lang="en-US" sz="773" dirty="0">
              <a:solidFill>
                <a:schemeClr val="bg1"/>
              </a:solidFill>
              <a:latin typeface="Times New Roman"/>
              <a:ea typeface="Times New Roman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3857420" y="2114053"/>
            <a:ext cx="1285875" cy="347186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Data Visualization  &amp; Analysis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20" y="2596256"/>
            <a:ext cx="1285875" cy="347186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Feature Engineering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20" y="3650673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Evaluation  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20" y="3132037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Training + Parameter Tuning</a:t>
              </a:r>
              <a:r>
                <a:rPr lang="en-US" sz="844" dirty="0">
                  <a:solidFill>
                    <a:srgbClr val="000000"/>
                  </a:solidFill>
                  <a:ea typeface="Calibri"/>
                  <a:cs typeface="Calibri"/>
                </a:rPr>
                <a:t> </a:t>
              </a:r>
              <a:endParaRPr lang="en-US" sz="844" dirty="0"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3272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39" name="Down Arrow 38"/>
          <p:cNvSpPr/>
          <p:nvPr/>
        </p:nvSpPr>
        <p:spPr>
          <a:xfrm>
            <a:off x="4425346" y="2441523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grpSp>
        <p:nvGrpSpPr>
          <p:cNvPr id="199" name="Group 198"/>
          <p:cNvGrpSpPr/>
          <p:nvPr/>
        </p:nvGrpSpPr>
        <p:grpSpPr>
          <a:xfrm>
            <a:off x="3822794" y="4882970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Deployment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5" name="Down Arrow 44"/>
          <p:cNvSpPr/>
          <p:nvPr/>
        </p:nvSpPr>
        <p:spPr>
          <a:xfrm>
            <a:off x="4434255" y="5096610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7" name="Down Arrow 46"/>
          <p:cNvSpPr/>
          <p:nvPr/>
        </p:nvSpPr>
        <p:spPr>
          <a:xfrm>
            <a:off x="4426755" y="3864313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8" name="Rectangle 47"/>
          <p:cNvSpPr/>
          <p:nvPr/>
        </p:nvSpPr>
        <p:spPr>
          <a:xfrm>
            <a:off x="4393201" y="3901678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Performance</a:t>
            </a:r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86828" y="5248521"/>
            <a:ext cx="714940" cy="216374"/>
          </a:xfrm>
          <a:prstGeom prst="rect">
            <a:avLst/>
          </a:prstGeom>
          <a:noFill/>
        </p:spPr>
        <p:txBody>
          <a:bodyPr wrap="none" lIns="64294" tIns="32147" rIns="64294" bIns="32147">
            <a:spAutoFit/>
          </a:bodyPr>
          <a:lstStyle/>
          <a:p>
            <a:pPr algn="ctr"/>
            <a:r>
              <a:rPr lang="en-US" sz="984" b="1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Predictions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45" y="3453505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57" y="291772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27" y="2445015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3" y="195331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5" name="Rectangle 54"/>
          <p:cNvSpPr/>
          <p:nvPr/>
        </p:nvSpPr>
        <p:spPr>
          <a:xfrm>
            <a:off x="4500357" y="1953318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3" y="1461510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7" name="Rectangle 56"/>
          <p:cNvSpPr/>
          <p:nvPr/>
        </p:nvSpPr>
        <p:spPr>
          <a:xfrm>
            <a:off x="4500357" y="142895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57" y="988983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02316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0" name="Down Arrow 59"/>
          <p:cNvSpPr/>
          <p:nvPr/>
        </p:nvSpPr>
        <p:spPr>
          <a:xfrm>
            <a:off x="4442493" y="59340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43" y="1964422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3" y="4397797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1" y="4374943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92659"/>
            <a:ext cx="967658" cy="23907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4" dirty="0"/>
              <a:t>Data </a:t>
            </a:r>
            <a:r>
              <a:rPr lang="en-US" sz="984" dirty="0"/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28" y="2836328"/>
            <a:ext cx="1017984" cy="216374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984" dirty="0"/>
              <a:t>Feature</a:t>
            </a:r>
            <a:r>
              <a:rPr lang="en-US" sz="844" dirty="0"/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34" y="-89297"/>
            <a:ext cx="7865269" cy="46579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4078" dirty="0"/>
              <a:t/>
            </a:r>
            <a:br>
              <a:rPr lang="en-GB" sz="4078" dirty="0"/>
            </a:br>
            <a:r>
              <a:rPr lang="en-GB" sz="10125" dirty="0"/>
              <a:t>Model Building Process</a:t>
            </a:r>
            <a:br>
              <a:rPr lang="en-GB" sz="10125" dirty="0"/>
            </a:br>
            <a:endParaRPr lang="en-GB" sz="10125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287646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23" y="2287646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2" name="Rectangle 61"/>
          <p:cNvSpPr/>
          <p:nvPr/>
        </p:nvSpPr>
        <p:spPr>
          <a:xfrm>
            <a:off x="4520808" y="4618874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Yes</a:t>
            </a:r>
          </a:p>
        </p:txBody>
      </p:sp>
      <p:sp>
        <p:nvSpPr>
          <p:cNvPr id="63" name="Diamond 62"/>
          <p:cNvSpPr/>
          <p:nvPr/>
        </p:nvSpPr>
        <p:spPr>
          <a:xfrm>
            <a:off x="3886200" y="4056216"/>
            <a:ext cx="1135496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8770">
              <a:lnSpc>
                <a:spcPct val="90000"/>
              </a:lnSpc>
              <a:spcAft>
                <a:spcPct val="35000"/>
              </a:spcAft>
            </a:pPr>
            <a:r>
              <a:rPr lang="en-US" sz="844" dirty="0"/>
              <a:t>Meet</a:t>
            </a:r>
            <a:br>
              <a:rPr lang="en-US" sz="844" dirty="0"/>
            </a:br>
            <a:r>
              <a:rPr lang="en-US" sz="844" dirty="0"/>
              <a:t>Business Goals?</a:t>
            </a:r>
          </a:p>
        </p:txBody>
      </p:sp>
    </p:spTree>
    <p:extLst>
      <p:ext uri="{BB962C8B-B14F-4D97-AF65-F5344CB8AC3E}">
        <p14:creationId xmlns:p14="http://schemas.microsoft.com/office/powerpoint/2010/main" val="7006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 lnSpcReduction="10000"/>
          </a:bodyPr>
          <a:lstStyle/>
          <a:p>
            <a:r>
              <a:rPr lang="en-US" sz="2250" dirty="0"/>
              <a:t>Transform data to appropriate input format</a:t>
            </a:r>
          </a:p>
          <a:p>
            <a:pPr lvl="1">
              <a:lnSpc>
                <a:spcPct val="80000"/>
              </a:lnSpc>
            </a:pPr>
            <a:r>
              <a:rPr lang="en-US" sz="2039" dirty="0"/>
              <a:t>CSV format, headers specifying column names and data types</a:t>
            </a:r>
          </a:p>
          <a:p>
            <a:pPr lvl="1">
              <a:lnSpc>
                <a:spcPct val="80000"/>
              </a:lnSpc>
            </a:pPr>
            <a:r>
              <a:rPr lang="en-US" sz="2039" dirty="0"/>
              <a:t>Filter XML/HTML from text </a:t>
            </a:r>
          </a:p>
          <a:p>
            <a:r>
              <a:rPr lang="en-US" sz="2250" dirty="0"/>
              <a:t>Split data into train and test files</a:t>
            </a:r>
          </a:p>
          <a:p>
            <a:pPr lvl="1"/>
            <a:r>
              <a:rPr lang="en-US" sz="1898" dirty="0"/>
              <a:t>Training data used to learn models</a:t>
            </a:r>
          </a:p>
          <a:p>
            <a:pPr lvl="1"/>
            <a:r>
              <a:rPr lang="en-US" sz="1898" dirty="0"/>
              <a:t>Test data used to evaluate model performance </a:t>
            </a:r>
          </a:p>
          <a:p>
            <a:r>
              <a:rPr lang="en-US" sz="2250" dirty="0"/>
              <a:t>Randomly shuffle data</a:t>
            </a:r>
          </a:p>
          <a:p>
            <a:pPr lvl="1"/>
            <a:r>
              <a:rPr lang="en-US" sz="1898" dirty="0"/>
              <a:t>Speeds convergence of online training algorithms </a:t>
            </a:r>
          </a:p>
          <a:p>
            <a:r>
              <a:rPr lang="en-US" sz="2250" dirty="0"/>
              <a:t>Feature scaling (for numeric attributes)</a:t>
            </a:r>
          </a:p>
          <a:p>
            <a:pPr lvl="1"/>
            <a:r>
              <a:rPr lang="en-US" sz="1898" dirty="0"/>
              <a:t>Subtract mean and divide by standard deviation -&gt; zero mean, unit variance</a:t>
            </a:r>
          </a:p>
          <a:p>
            <a:pPr lvl="1"/>
            <a:r>
              <a:rPr lang="en-US" sz="1898" dirty="0"/>
              <a:t>Speeds convergence of gradient-based training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/>
          </a:bodyPr>
          <a:lstStyle/>
          <a:p>
            <a:r>
              <a:rPr lang="en-US" sz="2250" dirty="0"/>
              <a:t>Missing feature values, outliers can hurt model performance </a:t>
            </a:r>
          </a:p>
          <a:p>
            <a:r>
              <a:rPr lang="en-US" sz="2250" dirty="0"/>
              <a:t>Strategies for handling missing values, outliers </a:t>
            </a:r>
          </a:p>
          <a:p>
            <a:pPr lvl="1"/>
            <a:r>
              <a:rPr lang="en-US" sz="1898" dirty="0"/>
              <a:t>Introduce new indicator variable to represent missing value </a:t>
            </a:r>
          </a:p>
          <a:p>
            <a:pPr lvl="1"/>
            <a:r>
              <a:rPr lang="en-US" sz="1898" dirty="0"/>
              <a:t>Replace missing numeric values with mean, categorical values with mode</a:t>
            </a:r>
          </a:p>
          <a:p>
            <a:pPr lvl="1"/>
            <a:r>
              <a:rPr lang="en-US" sz="1898" dirty="0"/>
              <a:t>Regression-based imputation for numeric values </a:t>
            </a: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3809"/>
              </p:ext>
            </p:extLst>
          </p:nvPr>
        </p:nvGraphicFramePr>
        <p:xfrm>
          <a:off x="714375" y="3071812"/>
          <a:ext cx="7554518" cy="1607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29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Accounting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9799" y="5062095"/>
            <a:ext cx="692818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/>
              <a:t>Outlier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6125" y="5054203"/>
            <a:ext cx="1269899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/>
              <a:t>Missing values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93281" y="4250531"/>
            <a:ext cx="428625" cy="8036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43375" y="4250531"/>
            <a:ext cx="321469" cy="8036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928687" y="4572000"/>
            <a:ext cx="321469" cy="4822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3828" y="5054203"/>
            <a:ext cx="595035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/>
              <a:t>Mean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66265" y="5035015"/>
            <a:ext cx="604653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/>
              <a:t>Mode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H="1" flipV="1">
            <a:off x="4561283" y="4279107"/>
            <a:ext cx="307309" cy="7559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82453" y="4293726"/>
            <a:ext cx="482203" cy="8036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253076" y="4527290"/>
            <a:ext cx="907909" cy="5348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6822" y="4390353"/>
            <a:ext cx="458780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>
                <a:latin typeface="+mn-lt"/>
              </a:rPr>
              <a:t>150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7500" y="4100999"/>
            <a:ext cx="409086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>
                <a:solidFill>
                  <a:srgbClr val="C00000"/>
                </a:solidFill>
              </a:rPr>
              <a:t>16</a:t>
            </a:r>
            <a:r>
              <a:rPr lang="en-US" sz="1406" dirty="0"/>
              <a:t>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917" y="4125919"/>
            <a:ext cx="808235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>
                <a:solidFill>
                  <a:srgbClr val="C00000"/>
                </a:solidFill>
              </a:rPr>
              <a:t>Married</a:t>
            </a:r>
            <a:r>
              <a:rPr lang="en-US" sz="1406" dirty="0"/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8656" y="4414234"/>
            <a:ext cx="409086" cy="308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6" dirty="0">
                <a:solidFill>
                  <a:srgbClr val="C00000"/>
                </a:solidFill>
              </a:rPr>
              <a:t>38</a:t>
            </a:r>
            <a:r>
              <a:rPr lang="en-US" sz="1406" dirty="0"/>
              <a:t>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/>
      <p:bldP spid="23" grpId="0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399927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10998" y="419100"/>
            <a:ext cx="1125141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44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20" y="774599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7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44" dirty="0"/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20" y="1149646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/>
                <a:t>Data</a:t>
              </a:r>
              <a:r>
                <a:rPr lang="en-US" sz="844" b="1" dirty="0">
                  <a:solidFill>
                    <a:schemeClr val="bg1"/>
                  </a:solidFill>
                  <a:ea typeface="Calibri"/>
                  <a:cs typeface="Calibri"/>
                </a:rPr>
                <a:t> </a:t>
              </a:r>
              <a:r>
                <a:rPr lang="en-US" sz="844" dirty="0"/>
                <a:t>Collection</a:t>
              </a: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 &amp; </a:t>
              </a:r>
              <a:r>
                <a:rPr lang="en-US" sz="844" dirty="0"/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89" y="1599780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773" dirty="0">
                  <a:solidFill>
                    <a:schemeClr val="bg1"/>
                  </a:solidFill>
                  <a:ea typeface="Calibri"/>
                  <a:cs typeface="Calibri"/>
                </a:rPr>
                <a:t>Data Preparation &amp; Cleaning</a:t>
              </a:r>
              <a:endParaRPr lang="en-US" sz="773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3857420" y="2142147"/>
            <a:ext cx="1285875" cy="310616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ounded Rectangle 4"/>
          <p:cNvSpPr/>
          <p:nvPr/>
        </p:nvSpPr>
        <p:spPr>
          <a:xfrm>
            <a:off x="3955316" y="2114053"/>
            <a:ext cx="1042680" cy="3471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422"/>
              </a:spcAft>
            </a:pPr>
            <a:r>
              <a:rPr lang="en-US" sz="844" dirty="0">
                <a:solidFill>
                  <a:schemeClr val="bg1"/>
                </a:solidFill>
                <a:ea typeface="Calibri"/>
                <a:cs typeface="Calibri"/>
              </a:rPr>
              <a:t>Data Visualization  &amp; Analysis</a:t>
            </a:r>
            <a:endParaRPr lang="en-US" sz="844" dirty="0">
              <a:solidFill>
                <a:schemeClr val="bg1"/>
              </a:solidFill>
              <a:latin typeface="Times New Roman"/>
              <a:ea typeface="Times New Roman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3857420" y="2596256"/>
            <a:ext cx="1285875" cy="347186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Feature Engineering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20" y="3650673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Evaluation  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20" y="3132037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Training + Parameter Tuning</a:t>
              </a:r>
              <a:r>
                <a:rPr lang="en-US" sz="844" dirty="0">
                  <a:solidFill>
                    <a:srgbClr val="000000"/>
                  </a:solidFill>
                  <a:ea typeface="Calibri"/>
                  <a:cs typeface="Calibri"/>
                </a:rPr>
                <a:t> </a:t>
              </a:r>
              <a:endParaRPr lang="en-US" sz="844" dirty="0"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3272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39" name="Down Arrow 38"/>
          <p:cNvSpPr/>
          <p:nvPr/>
        </p:nvSpPr>
        <p:spPr>
          <a:xfrm>
            <a:off x="4425346" y="2441523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grpSp>
        <p:nvGrpSpPr>
          <p:cNvPr id="199" name="Group 198"/>
          <p:cNvGrpSpPr/>
          <p:nvPr/>
        </p:nvGrpSpPr>
        <p:grpSpPr>
          <a:xfrm>
            <a:off x="3822794" y="4882970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44" dirty="0">
                  <a:solidFill>
                    <a:schemeClr val="bg1"/>
                  </a:solidFill>
                  <a:ea typeface="Calibri"/>
                  <a:cs typeface="Calibri"/>
                </a:rPr>
                <a:t>Model Deployment</a:t>
              </a:r>
              <a:endParaRPr lang="en-US" sz="844" dirty="0">
                <a:solidFill>
                  <a:schemeClr val="bg1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5" name="Down Arrow 44"/>
          <p:cNvSpPr/>
          <p:nvPr/>
        </p:nvSpPr>
        <p:spPr>
          <a:xfrm>
            <a:off x="4434255" y="5096610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7" name="Down Arrow 46"/>
          <p:cNvSpPr/>
          <p:nvPr/>
        </p:nvSpPr>
        <p:spPr>
          <a:xfrm>
            <a:off x="4426755" y="3864313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48" name="Rectangle 47"/>
          <p:cNvSpPr/>
          <p:nvPr/>
        </p:nvSpPr>
        <p:spPr>
          <a:xfrm>
            <a:off x="4393201" y="3901678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Performance</a:t>
            </a:r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86828" y="5201589"/>
            <a:ext cx="714940" cy="216374"/>
          </a:xfrm>
          <a:prstGeom prst="rect">
            <a:avLst/>
          </a:prstGeom>
          <a:noFill/>
        </p:spPr>
        <p:txBody>
          <a:bodyPr wrap="none" lIns="64294" tIns="32147" rIns="64294" bIns="32147">
            <a:spAutoFit/>
          </a:bodyPr>
          <a:lstStyle/>
          <a:p>
            <a:pPr algn="ctr"/>
            <a:r>
              <a:rPr lang="en-US" sz="984" b="1" dirty="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rPr>
              <a:t>Predictions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45" y="3453505"/>
            <a:ext cx="1285875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57" y="291772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27" y="2445015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3" y="195331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5" name="Rectangle 54"/>
          <p:cNvSpPr/>
          <p:nvPr/>
        </p:nvSpPr>
        <p:spPr>
          <a:xfrm>
            <a:off x="4500357" y="1953318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3" y="1461510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57" name="Rectangle 56"/>
          <p:cNvSpPr/>
          <p:nvPr/>
        </p:nvSpPr>
        <p:spPr>
          <a:xfrm>
            <a:off x="4500357" y="1428954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57" y="988983"/>
            <a:ext cx="1285875" cy="21432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44" dirty="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266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02316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0" name="Down Arrow 59"/>
          <p:cNvSpPr/>
          <p:nvPr/>
        </p:nvSpPr>
        <p:spPr>
          <a:xfrm>
            <a:off x="4442493" y="59340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43" y="1964422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3" y="4397797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1" y="4374943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92659"/>
            <a:ext cx="967658" cy="239072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4" dirty="0"/>
              <a:t>Data </a:t>
            </a:r>
            <a:r>
              <a:rPr lang="en-US" sz="984" dirty="0"/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28" y="2836328"/>
            <a:ext cx="1017984" cy="216374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984" dirty="0"/>
              <a:t>Feature</a:t>
            </a:r>
            <a:r>
              <a:rPr lang="en-US" sz="844" dirty="0"/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34" y="-89297"/>
            <a:ext cx="7865269" cy="46579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4078" dirty="0"/>
              <a:t/>
            </a:r>
            <a:br>
              <a:rPr lang="en-GB" sz="4078" dirty="0"/>
            </a:br>
            <a:r>
              <a:rPr lang="en-GB" sz="10125" dirty="0"/>
              <a:t>Model Building Process</a:t>
            </a:r>
            <a:br>
              <a:rPr lang="en-GB" sz="10125" dirty="0"/>
            </a:br>
            <a:endParaRPr lang="en-GB" sz="10125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287646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23" y="2287646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>
            <a:off x="4419990" y="4775142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62" name="Rectangle 61"/>
          <p:cNvSpPr/>
          <p:nvPr/>
        </p:nvSpPr>
        <p:spPr>
          <a:xfrm>
            <a:off x="4520808" y="4618874"/>
            <a:ext cx="432192" cy="194829"/>
          </a:xfrm>
          <a:prstGeom prst="rect">
            <a:avLst/>
          </a:prstGeom>
          <a:noFill/>
        </p:spPr>
        <p:txBody>
          <a:bodyPr wrap="square" lIns="64294" tIns="32147" rIns="64294" bIns="3214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44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Yes</a:t>
            </a:r>
          </a:p>
        </p:txBody>
      </p:sp>
      <p:sp>
        <p:nvSpPr>
          <p:cNvPr id="63" name="Diamond 62"/>
          <p:cNvSpPr/>
          <p:nvPr/>
        </p:nvSpPr>
        <p:spPr>
          <a:xfrm>
            <a:off x="3886200" y="4056216"/>
            <a:ext cx="1135496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8770">
              <a:lnSpc>
                <a:spcPct val="90000"/>
              </a:lnSpc>
              <a:spcAft>
                <a:spcPct val="35000"/>
              </a:spcAft>
            </a:pPr>
            <a:r>
              <a:rPr lang="en-US" sz="844" dirty="0"/>
              <a:t>Meet</a:t>
            </a:r>
            <a:br>
              <a:rPr lang="en-US" sz="844" dirty="0"/>
            </a:br>
            <a:r>
              <a:rPr lang="en-US" sz="844" dirty="0"/>
              <a:t>Business Goals?</a:t>
            </a:r>
          </a:p>
        </p:txBody>
      </p:sp>
    </p:spTree>
    <p:extLst>
      <p:ext uri="{BB962C8B-B14F-4D97-AF65-F5344CB8AC3E}">
        <p14:creationId xmlns:p14="http://schemas.microsoft.com/office/powerpoint/2010/main" val="1044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 lnSpcReduction="10000"/>
          </a:bodyPr>
          <a:lstStyle/>
          <a:p>
            <a:r>
              <a:rPr lang="en-US" sz="2250" dirty="0"/>
              <a:t>Better understanding of data -&gt; Better feature engineering &amp; modeling </a:t>
            </a:r>
            <a:br>
              <a:rPr lang="en-US" sz="2250" dirty="0"/>
            </a:br>
            <a:endParaRPr lang="en-US" sz="1898" dirty="0"/>
          </a:p>
          <a:p>
            <a:pPr marL="0" indent="0">
              <a:buNone/>
            </a:pPr>
            <a:r>
              <a:rPr lang="en-US" sz="2250" u="sng" dirty="0">
                <a:solidFill>
                  <a:srgbClr val="C00000"/>
                </a:solidFill>
              </a:rPr>
              <a:t>Types of visualization &amp; analysis</a:t>
            </a:r>
          </a:p>
          <a:p>
            <a:r>
              <a:rPr lang="en-US" sz="2250" dirty="0"/>
              <a:t>Feature and target summaries</a:t>
            </a:r>
          </a:p>
          <a:p>
            <a:pPr lvl="1"/>
            <a:r>
              <a:rPr lang="en-US" sz="1898" dirty="0"/>
              <a:t>Feature and target data distribution, histograms </a:t>
            </a:r>
          </a:p>
          <a:p>
            <a:pPr lvl="1"/>
            <a:r>
              <a:rPr lang="en-US" sz="1898" dirty="0"/>
              <a:t>Identify outliers in data, detect skew in feature/class distribution</a:t>
            </a:r>
          </a:p>
          <a:p>
            <a:r>
              <a:rPr lang="en-US" sz="2250" dirty="0"/>
              <a:t>Feature-Target correlation</a:t>
            </a:r>
          </a:p>
          <a:p>
            <a:pPr lvl="1"/>
            <a:r>
              <a:rPr lang="en-US" sz="1898" dirty="0"/>
              <a:t>Correlation measures like mutual information, Pearson’s correlation coefficient</a:t>
            </a:r>
          </a:p>
          <a:p>
            <a:pPr lvl="1"/>
            <a:r>
              <a:rPr lang="en-US" sz="1898" dirty="0"/>
              <a:t>Class distribution conditioned on feature values, scatter plots </a:t>
            </a:r>
          </a:p>
          <a:p>
            <a:pPr lvl="1"/>
            <a:r>
              <a:rPr lang="en-US" sz="1898" dirty="0"/>
              <a:t>Identify features with predictive power, target leakers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and Target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28700"/>
            <a:ext cx="8231187" cy="4249209"/>
          </a:xfrm>
        </p:spPr>
        <p:txBody>
          <a:bodyPr>
            <a:normAutofit/>
          </a:bodyPr>
          <a:lstStyle/>
          <a:p>
            <a:r>
              <a:rPr lang="en-US" sz="2250" dirty="0"/>
              <a:t>Example (Income Classification):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179" y="1677944"/>
            <a:ext cx="421618" cy="194797"/>
          </a:xfrm>
          <a:prstGeom prst="rect">
            <a:avLst/>
          </a:prstGeom>
          <a:solidFill>
            <a:schemeClr val="accent2">
              <a:alpha val="52000"/>
            </a:schemeClr>
          </a:solidFill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US" sz="1266" dirty="0">
                <a:latin typeface="+mn-lt"/>
              </a:rPr>
              <a:t>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0803" y="1579829"/>
            <a:ext cx="1163075" cy="287130"/>
          </a:xfrm>
          <a:prstGeom prst="rect">
            <a:avLst/>
          </a:prstGeom>
          <a:solidFill>
            <a:schemeClr val="accent2">
              <a:alpha val="52000"/>
            </a:schemeClr>
          </a:solidFill>
        </p:spPr>
        <p:txBody>
          <a:bodyPr wrap="none" rtlCol="0" anchor="t" anchorCtr="1">
            <a:spAutoFit/>
          </a:bodyPr>
          <a:lstStyle/>
          <a:p>
            <a:r>
              <a:rPr lang="en-US" sz="1266" dirty="0">
                <a:latin typeface="+mn-lt"/>
              </a:rPr>
              <a:t>Feature names</a:t>
            </a:r>
          </a:p>
        </p:txBody>
      </p:sp>
      <p:pic>
        <p:nvPicPr>
          <p:cNvPr id="16" name="Picture 15" descr="Screen Shot 2013-04-10 at 10.36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2000251"/>
            <a:ext cx="9072563" cy="241251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9501" y="2160984"/>
            <a:ext cx="637914" cy="478138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22" name="Curved Connector 21"/>
          <p:cNvCxnSpPr>
            <a:endCxn id="6" idx="0"/>
          </p:cNvCxnSpPr>
          <p:nvPr/>
        </p:nvCxnSpPr>
        <p:spPr>
          <a:xfrm rot="5400000">
            <a:off x="298526" y="2013026"/>
            <a:ext cx="267891" cy="2802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589609" y="2160985"/>
            <a:ext cx="696516" cy="107156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24" name="Rounded Rectangle 23"/>
          <p:cNvSpPr/>
          <p:nvPr/>
        </p:nvSpPr>
        <p:spPr>
          <a:xfrm>
            <a:off x="3875484" y="2160985"/>
            <a:ext cx="696516" cy="107156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25" name="Rounded Rectangle 24"/>
          <p:cNvSpPr/>
          <p:nvPr/>
        </p:nvSpPr>
        <p:spPr>
          <a:xfrm>
            <a:off x="4786313" y="2160985"/>
            <a:ext cx="910828" cy="107156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26" name="Rounded Rectangle 25"/>
          <p:cNvSpPr/>
          <p:nvPr/>
        </p:nvSpPr>
        <p:spPr>
          <a:xfrm>
            <a:off x="6715125" y="2160985"/>
            <a:ext cx="910828" cy="107156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sp>
        <p:nvSpPr>
          <p:cNvPr id="27" name="Rounded Rectangle 26"/>
          <p:cNvSpPr/>
          <p:nvPr/>
        </p:nvSpPr>
        <p:spPr>
          <a:xfrm>
            <a:off x="8376047" y="2160985"/>
            <a:ext cx="750094" cy="107156"/>
          </a:xfrm>
          <a:prstGeom prst="round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86"/>
          </a:p>
        </p:txBody>
      </p:sp>
      <p:cxnSp>
        <p:nvCxnSpPr>
          <p:cNvPr id="33" name="Elbow Connector 32"/>
          <p:cNvCxnSpPr>
            <a:stCxn id="10" idx="2"/>
            <a:endCxn id="25" idx="0"/>
          </p:cNvCxnSpPr>
          <p:nvPr/>
        </p:nvCxnSpPr>
        <p:spPr>
          <a:xfrm rot="5400000">
            <a:off x="5110021" y="1998665"/>
            <a:ext cx="294026" cy="306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and Target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85" y="1322255"/>
            <a:ext cx="8231187" cy="4249209"/>
          </a:xfrm>
        </p:spPr>
        <p:txBody>
          <a:bodyPr>
            <a:normAutofit/>
          </a:bodyPr>
          <a:lstStyle/>
          <a:p>
            <a:r>
              <a:rPr lang="en-US" sz="1898" dirty="0"/>
              <a:t>Useful to detect skew in data, imbalanced class distribution </a:t>
            </a:r>
          </a:p>
        </p:txBody>
      </p:sp>
      <p:pic>
        <p:nvPicPr>
          <p:cNvPr id="4" name="Picture 3" descr="AgeH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2004778"/>
            <a:ext cx="4135040" cy="2620801"/>
          </a:xfrm>
          <a:prstGeom prst="rect">
            <a:avLst/>
          </a:prstGeom>
        </p:spPr>
      </p:pic>
      <p:pic>
        <p:nvPicPr>
          <p:cNvPr id="5" name="Picture 4" descr="HpW-Histo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07406"/>
            <a:ext cx="2892495" cy="2518172"/>
          </a:xfrm>
          <a:prstGeom prst="rect">
            <a:avLst/>
          </a:prstGeom>
        </p:spPr>
      </p:pic>
      <p:pic>
        <p:nvPicPr>
          <p:cNvPr id="6" name="Picture 5" descr="HistClas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47" y="2268140"/>
            <a:ext cx="2357438" cy="235743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SPAM detection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: distinguish between SPAM and legitimate email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: % of emails correctly classified</a:t>
            </a:r>
          </a:p>
          <a:p>
            <a:pPr lvl="1"/>
            <a:r>
              <a:rPr lang="en-US" i="1" dirty="0"/>
              <a:t>E</a:t>
            </a:r>
            <a:r>
              <a:rPr lang="en-US" dirty="0"/>
              <a:t>: hand-labeled emails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 smtClean="0"/>
              <a:t>Detecting catalog duplicates</a:t>
            </a:r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: distinguish between duplicate and non-duplicate catalog entries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: false positive/negative rate based on business criteria</a:t>
            </a:r>
          </a:p>
          <a:p>
            <a:pPr lvl="1"/>
            <a:r>
              <a:rPr lang="en-US" i="1" dirty="0" smtClean="0"/>
              <a:t>E</a:t>
            </a:r>
            <a:r>
              <a:rPr lang="en-US" dirty="0" smtClean="0"/>
              <a:t>: hand-labeled duplicates and non-duplicates</a:t>
            </a:r>
          </a:p>
          <a:p>
            <a:r>
              <a:rPr lang="en-US" dirty="0" smtClean="0"/>
              <a:t>Go learner</a:t>
            </a:r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: playing Go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: % of games won in tournament</a:t>
            </a:r>
          </a:p>
          <a:p>
            <a:pPr lvl="1"/>
            <a:r>
              <a:rPr lang="en-US" i="1" dirty="0" smtClean="0"/>
              <a:t>E</a:t>
            </a:r>
            <a:r>
              <a:rPr lang="en-US" dirty="0" smtClean="0"/>
              <a:t>: practice games against itself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1"/>
            <a:ext cx="8231187" cy="3706812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Identify features (with signal) that are correlated with target</a:t>
            </a:r>
          </a:p>
          <a:p>
            <a:r>
              <a:rPr lang="en-US" sz="2250" dirty="0">
                <a:solidFill>
                  <a:srgbClr val="C00000"/>
                </a:solidFill>
              </a:rPr>
              <a:t>Mutual information</a:t>
            </a:r>
            <a:r>
              <a:rPr lang="en-US" sz="2250" dirty="0"/>
              <a:t>: Captures correlation between categorical feature (</a:t>
            </a:r>
            <a:r>
              <a:rPr lang="en-US" sz="2250" i="1" dirty="0"/>
              <a:t>A</a:t>
            </a:r>
            <a:r>
              <a:rPr lang="en-US" sz="2250" dirty="0"/>
              <a:t>) and class label (</a:t>
            </a:r>
            <a:r>
              <a:rPr lang="en-US" sz="2250" i="1" dirty="0"/>
              <a:t>Y</a:t>
            </a:r>
            <a:r>
              <a:rPr lang="en-US" sz="2250" dirty="0"/>
              <a:t>)</a:t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r>
              <a:rPr lang="en-US" sz="2250" dirty="0"/>
              <a:t/>
            </a:r>
            <a:br>
              <a:rPr lang="en-US" sz="2250" dirty="0"/>
            </a:br>
            <a:endParaRPr lang="en-US" sz="2250" dirty="0"/>
          </a:p>
          <a:p>
            <a:r>
              <a:rPr lang="en-US" sz="2250" i="1" dirty="0"/>
              <a:t>p(</a:t>
            </a:r>
            <a:r>
              <a:rPr lang="en-US" sz="2250" i="1" dirty="0" err="1"/>
              <a:t>x,y</a:t>
            </a:r>
            <a:r>
              <a:rPr lang="en-US" sz="2250" i="1" dirty="0"/>
              <a:t>)</a:t>
            </a:r>
            <a:r>
              <a:rPr lang="en-US" sz="2250" dirty="0"/>
              <a:t>: Fraction of examples with </a:t>
            </a:r>
            <a:r>
              <a:rPr lang="en-US" sz="2250" i="1" dirty="0"/>
              <a:t>A=x </a:t>
            </a:r>
            <a:r>
              <a:rPr lang="en-US" sz="2250" dirty="0"/>
              <a:t>and </a:t>
            </a:r>
            <a:r>
              <a:rPr lang="en-US" sz="2250" i="1" dirty="0"/>
              <a:t>Y=y</a:t>
            </a:r>
          </a:p>
          <a:p>
            <a:r>
              <a:rPr lang="en-US" sz="2250" i="1" dirty="0"/>
              <a:t>p(x), p(y)</a:t>
            </a:r>
            <a:r>
              <a:rPr lang="en-US" sz="2250" dirty="0"/>
              <a:t>: Fraction of examples with </a:t>
            </a:r>
            <a:r>
              <a:rPr lang="en-US" sz="2250" i="1" dirty="0"/>
              <a:t>A=x, Y=y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486947"/>
              </p:ext>
            </p:extLst>
          </p:nvPr>
        </p:nvGraphicFramePr>
        <p:xfrm>
          <a:off x="1884949" y="2400300"/>
          <a:ext cx="474445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4" imgW="2311400" imgH="482600" progId="Equation.3">
                  <p:embed/>
                </p:oleObj>
              </mc:Choice>
              <mc:Fallback>
                <p:oleObj name="Equation" r:id="rId4" imgW="2311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4949" y="2400300"/>
                        <a:ext cx="4744451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1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/>
          </a:bodyPr>
          <a:lstStyle/>
          <a:p>
            <a:r>
              <a:rPr lang="en-US" sz="2250" dirty="0"/>
              <a:t>Class histograms conditioned on feature value </a:t>
            </a:r>
          </a:p>
          <a:p>
            <a:pPr lvl="1"/>
            <a:r>
              <a:rPr lang="en-US" sz="1898" dirty="0"/>
              <a:t>Identify features with predictive power</a:t>
            </a:r>
          </a:p>
          <a:p>
            <a:pPr marL="424481" lvl="1" indent="0">
              <a:buNone/>
            </a:pPr>
            <a:endParaRPr lang="en-US" sz="1898" dirty="0"/>
          </a:p>
        </p:txBody>
      </p:sp>
      <p:pic>
        <p:nvPicPr>
          <p:cNvPr id="6" name="Picture 5" descr="CCHist-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" y="1946672"/>
            <a:ext cx="4475448" cy="3536156"/>
          </a:xfrm>
          <a:prstGeom prst="rect">
            <a:avLst/>
          </a:prstGeom>
        </p:spPr>
      </p:pic>
      <p:pic>
        <p:nvPicPr>
          <p:cNvPr id="7" name="Picture 6" descr="CCHistDensity-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90" y="1893094"/>
            <a:ext cx="3643313" cy="364331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79500"/>
                <a:ext cx="8231187" cy="43497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250" dirty="0">
                    <a:solidFill>
                      <a:srgbClr val="C00000"/>
                    </a:solidFill>
                  </a:rPr>
                  <a:t>Pearson’s correlation coefficient</a:t>
                </a:r>
                <a:r>
                  <a:rPr lang="en-US" sz="2250" dirty="0"/>
                  <a:t>: Captures linear relationship between numeric feature (</a:t>
                </a:r>
                <a:r>
                  <a:rPr lang="en-US" sz="2250" i="1" dirty="0"/>
                  <a:t>A</a:t>
                </a:r>
                <a:r>
                  <a:rPr lang="en-US" sz="2250" dirty="0"/>
                  <a:t>) and target value (</a:t>
                </a:r>
                <a:r>
                  <a:rPr lang="en-US" sz="2250" i="1" dirty="0"/>
                  <a:t>Y</a:t>
                </a:r>
                <a:r>
                  <a:rPr lang="en-US" sz="2250" dirty="0"/>
                  <a:t>)</a:t>
                </a:r>
              </a:p>
              <a:p>
                <a:pPr marL="0" indent="0">
                  <a:buNone/>
                </a:pPr>
                <a:r>
                  <a:rPr lang="en-US" sz="2250" dirty="0"/>
                  <a:t/>
                </a:r>
                <a:br>
                  <a:rPr lang="en-US" sz="2250" dirty="0"/>
                </a:br>
                <a:r>
                  <a:rPr lang="en-US" sz="2250" dirty="0"/>
                  <a:t/>
                </a:r>
                <a:br>
                  <a:rPr lang="en-US" sz="2250" dirty="0"/>
                </a:br>
                <a:r>
                  <a:rPr lang="en-US" sz="2250" dirty="0"/>
                  <a:t/>
                </a:r>
                <a:br>
                  <a:rPr lang="en-US" sz="2250" dirty="0"/>
                </a:br>
                <a:r>
                  <a:rPr lang="en-US" sz="2250" dirty="0"/>
                  <a:t/>
                </a:r>
                <a:br>
                  <a:rPr lang="en-US" sz="2250" dirty="0"/>
                </a:br>
                <a:r>
                  <a:rPr lang="en-US" sz="2250" dirty="0"/>
                  <a:t/>
                </a:r>
                <a:br>
                  <a:rPr lang="en-US" sz="2250" dirty="0"/>
                </a:br>
                <a:r>
                  <a:rPr lang="en-US" sz="2250" dirty="0"/>
                  <a:t/>
                </a:r>
                <a:br>
                  <a:rPr lang="en-US" sz="2250" dirty="0"/>
                </a:br>
                <a:endParaRPr lang="en-US" sz="2250" dirty="0"/>
              </a:p>
              <a:p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2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5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25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5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5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25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50" dirty="0"/>
                  <a:t>: Value of </a:t>
                </a:r>
                <a:r>
                  <a:rPr lang="en-US" sz="2250" i="1" dirty="0"/>
                  <a:t>A, Y</a:t>
                </a:r>
                <a:r>
                  <a:rPr lang="en-US" sz="2250" dirty="0"/>
                  <a:t> in example </a:t>
                </a:r>
                <a:r>
                  <a:rPr lang="en-US" sz="2250" i="1" dirty="0" err="1"/>
                  <a:t>i</a:t>
                </a:r>
                <a:endParaRPr lang="en-US" sz="2250" i="1" dirty="0"/>
              </a:p>
              <a:p>
                <a14:m>
                  <m:oMath xmlns="" xmlns:m="http://schemas.openxmlformats.org/officeDocument/2006/math">
                    <m:acc>
                      <m:accPr>
                        <m:chr m:val="̅"/>
                        <m:ctrlPr>
                          <a:rPr lang="en-US" sz="225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50" i="1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sz="2250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225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50" i="1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50" dirty="0"/>
                  <a:t>: Mean of </a:t>
                </a:r>
                <a:r>
                  <a:rPr lang="en-US" sz="2250" i="1" dirty="0"/>
                  <a:t>A, Y</a:t>
                </a:r>
              </a:p>
              <a:p>
                <a:r>
                  <a:rPr lang="en-US" sz="2250" dirty="0"/>
                  <a:t>Covariance matrix: Captures correlations between every pair of features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1" y="1535289"/>
                <a:ext cx="11706577" cy="6186311"/>
              </a:xfrm>
              <a:blipFill rotWithShape="1">
                <a:blip r:embed="rId4"/>
                <a:stretch>
                  <a:fillRect l="-833" t="-1773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7688"/>
              </p:ext>
            </p:extLst>
          </p:nvPr>
        </p:nvGraphicFramePr>
        <p:xfrm>
          <a:off x="1838959" y="2019300"/>
          <a:ext cx="509524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5" imgW="2997200" imgH="762000" progId="Equation.3">
                  <p:embed/>
                </p:oleObj>
              </mc:Choice>
              <mc:Fallback>
                <p:oleObj name="Equation" r:id="rId5" imgW="29972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8959" y="2019300"/>
                        <a:ext cx="509524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838200" y="3888633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826685"/>
              </p:ext>
            </p:extLst>
          </p:nvPr>
        </p:nvGraphicFramePr>
        <p:xfrm>
          <a:off x="927912" y="3848100"/>
          <a:ext cx="838200" cy="53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Equation" r:id="rId7" imgW="330200" imgH="215900" progId="Equation.3">
                  <p:embed/>
                </p:oleObj>
              </mc:Choice>
              <mc:Fallback>
                <p:oleObj name="Equation" r:id="rId7" imgW="330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7912" y="3848100"/>
                        <a:ext cx="838200" cy="533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887376" y="4381500"/>
            <a:ext cx="636624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944899"/>
              </p:ext>
            </p:extLst>
          </p:nvPr>
        </p:nvGraphicFramePr>
        <p:xfrm>
          <a:off x="914400" y="4269633"/>
          <a:ext cx="685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Equation" r:id="rId9" imgW="304800" imgH="215900" progId="Equation.3">
                  <p:embed/>
                </p:oleObj>
              </mc:Choice>
              <mc:Fallback>
                <p:oleObj name="Equation" r:id="rId9" imgW="304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4269633"/>
                        <a:ext cx="6858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0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/>
          </a:bodyPr>
          <a:lstStyle/>
          <a:p>
            <a:r>
              <a:rPr lang="en-US" sz="2250" dirty="0"/>
              <a:t>Scatterplots: Plot feature values against target values </a:t>
            </a:r>
            <a:endParaRPr lang="en-US" sz="1898" dirty="0"/>
          </a:p>
          <a:p>
            <a:pPr lvl="1"/>
            <a:endParaRPr lang="en-US" sz="1898" dirty="0"/>
          </a:p>
        </p:txBody>
      </p:sp>
      <p:pic>
        <p:nvPicPr>
          <p:cNvPr id="5" name="Picture 4" descr="hpw-income-s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47" y="1464469"/>
            <a:ext cx="4500563" cy="3696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5204" y="5061361"/>
            <a:ext cx="5381601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9" dirty="0">
                <a:solidFill>
                  <a:schemeClr val="accent2"/>
                </a:solidFill>
              </a:rPr>
              <a:t>Hours per week is strongly correlated with income!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rastogi\AppData\Local\Microsoft\Windows\Temporary Internet Files\Content.Outlook\A47MP3HT\age-income-splo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982266"/>
            <a:ext cx="4179094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2336" y="4954205"/>
            <a:ext cx="4107215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9" dirty="0">
                <a:solidFill>
                  <a:schemeClr val="accent2"/>
                </a:solidFill>
              </a:rPr>
              <a:t>Age is weakly correlated with income!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079500"/>
            <a:ext cx="8231187" cy="4249209"/>
          </a:xfrm>
        </p:spPr>
        <p:txBody>
          <a:bodyPr>
            <a:normAutofit/>
          </a:bodyPr>
          <a:lstStyle/>
          <a:p>
            <a:r>
              <a:rPr lang="en-US" sz="2250" dirty="0"/>
              <a:t>Scatterplot of age </a:t>
            </a:r>
            <a:r>
              <a:rPr lang="en-US" sz="2250" dirty="0" err="1"/>
              <a:t>vs</a:t>
            </a:r>
            <a:r>
              <a:rPr lang="en-US" sz="2250" dirty="0"/>
              <a:t> income </a:t>
            </a:r>
            <a:endParaRPr lang="en-US" sz="1898" dirty="0"/>
          </a:p>
          <a:p>
            <a:pPr lvl="1"/>
            <a:endParaRPr lang="en-US" sz="1898" dirty="0"/>
          </a:p>
        </p:txBody>
      </p:sp>
    </p:spTree>
    <p:extLst>
      <p:ext uri="{BB962C8B-B14F-4D97-AF65-F5344CB8AC3E}">
        <p14:creationId xmlns:p14="http://schemas.microsoft.com/office/powerpoint/2010/main" val="408414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33600" y="209550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Hands-on Session</a:t>
            </a:r>
          </a:p>
          <a:p>
            <a:pPr algn="ctr"/>
            <a:r>
              <a:rPr lang="en-US" sz="2800" dirty="0" smtClean="0"/>
              <a:t>Practical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70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Tools/Frameworks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1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b="1" i="1" dirty="0"/>
              <a:t>Docker</a:t>
            </a:r>
            <a:r>
              <a:rPr lang="en-US" dirty="0"/>
              <a:t> for hosting notebook server</a:t>
            </a:r>
          </a:p>
          <a:p>
            <a:r>
              <a:rPr lang="en-US" b="1" dirty="0"/>
              <a:t>Python</a:t>
            </a:r>
          </a:p>
          <a:p>
            <a:pPr lvl="1"/>
            <a:r>
              <a:rPr lang="en-US" b="1" i="1" dirty="0"/>
              <a:t>Pandas</a:t>
            </a:r>
            <a:r>
              <a:rPr lang="en-US" dirty="0"/>
              <a:t> – Easy to use </a:t>
            </a:r>
            <a:r>
              <a:rPr lang="en-US" dirty="0" smtClean="0"/>
              <a:t>data </a:t>
            </a:r>
            <a:r>
              <a:rPr lang="en-US" dirty="0"/>
              <a:t>analysis tools for Python</a:t>
            </a:r>
          </a:p>
          <a:p>
            <a:pPr lvl="1"/>
            <a:r>
              <a:rPr lang="en-US" b="1" i="1" dirty="0" err="1"/>
              <a:t>Numpy</a:t>
            </a:r>
            <a:r>
              <a:rPr lang="en-US" dirty="0"/>
              <a:t> – Scientific computation with Python and efficient multi-dimensional container of generic data.</a:t>
            </a:r>
          </a:p>
          <a:p>
            <a:pPr lvl="1"/>
            <a:r>
              <a:rPr lang="en-US" b="1" i="1" dirty="0" err="1"/>
              <a:t>Seaborn</a:t>
            </a:r>
            <a:r>
              <a:rPr lang="en-US" dirty="0"/>
              <a:t> - Python visualization library &amp; provides a high-level interface for drawing attractive statistical graphics.</a:t>
            </a:r>
          </a:p>
          <a:p>
            <a:pPr lvl="2"/>
            <a:r>
              <a:rPr lang="en-US" dirty="0"/>
              <a:t>Based on </a:t>
            </a:r>
            <a:r>
              <a:rPr lang="en-US" b="1" i="1" dirty="0" err="1"/>
              <a:t>Matplotlib</a:t>
            </a:r>
            <a:r>
              <a:rPr lang="en-US" dirty="0"/>
              <a:t> – A python 2D plotting library.</a:t>
            </a:r>
          </a:p>
          <a:p>
            <a:pPr lvl="2"/>
            <a:r>
              <a:rPr lang="en-US" dirty="0"/>
              <a:t>Integration with Pandas and </a:t>
            </a:r>
            <a:r>
              <a:rPr lang="en-US" dirty="0" err="1"/>
              <a:t>Numpy</a:t>
            </a:r>
            <a:r>
              <a:rPr lang="en-US" dirty="0"/>
              <a:t> data-structures.</a:t>
            </a:r>
            <a:endParaRPr lang="en-US" dirty="0" smtClean="0"/>
          </a:p>
          <a:p>
            <a:r>
              <a:rPr lang="en-US" b="1" dirty="0" smtClean="0"/>
              <a:t>Spark</a:t>
            </a:r>
          </a:p>
          <a:p>
            <a:pPr lvl="1"/>
            <a:r>
              <a:rPr lang="en-US" b="1" i="1" dirty="0" smtClean="0"/>
              <a:t>Spark ML Pipeline </a:t>
            </a:r>
            <a:r>
              <a:rPr lang="en-US" dirty="0" smtClean="0"/>
              <a:t>– Easy to use distributed machine learning library.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UI 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execute a command -&gt; shift + enter</a:t>
            </a:r>
          </a:p>
          <a:p>
            <a:r>
              <a:rPr lang="en-US" dirty="0" smtClean="0"/>
              <a:t>Code auto-completion -&gt; tab</a:t>
            </a:r>
          </a:p>
          <a:p>
            <a:r>
              <a:rPr lang="en-US" dirty="0" smtClean="0"/>
              <a:t>Help with a command -&gt; shift + tab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5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&amp;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is ubiquitous</a:t>
            </a:r>
          </a:p>
          <a:p>
            <a:pPr lvl="1"/>
            <a:r>
              <a:rPr lang="en-US" dirty="0" smtClean="0"/>
              <a:t>S3/Dynamo/Redshift/Data warehouse/Internet(Crawlers to crawl internet)</a:t>
            </a:r>
          </a:p>
          <a:p>
            <a:r>
              <a:rPr lang="en-US" dirty="0" smtClean="0"/>
              <a:t>Fetch the data</a:t>
            </a:r>
          </a:p>
          <a:p>
            <a:r>
              <a:rPr lang="en-US" dirty="0" smtClean="0"/>
              <a:t>Clean the data</a:t>
            </a:r>
          </a:p>
          <a:p>
            <a:r>
              <a:rPr lang="en-US" dirty="0" smtClean="0"/>
              <a:t>Convert to known format like CSV/TSV/ND-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Aggregate the data to map to a single schema</a:t>
            </a:r>
          </a:p>
          <a:p>
            <a:pPr lvl="1"/>
            <a:r>
              <a:rPr lang="en-US" dirty="0" smtClean="0"/>
              <a:t>Analogous to defining a table</a:t>
            </a:r>
          </a:p>
          <a:p>
            <a:r>
              <a:rPr lang="en-US" dirty="0" smtClean="0"/>
              <a:t>This phase is trivialized for the sake of simplicity</a:t>
            </a:r>
          </a:p>
          <a:p>
            <a:r>
              <a:rPr lang="en-US" dirty="0" smtClean="0"/>
              <a:t>1994 US Census data from UCI ML repository</a:t>
            </a:r>
          </a:p>
          <a:p>
            <a:pPr lvl="1"/>
            <a:r>
              <a:rPr lang="en-US" dirty="0" smtClean="0"/>
              <a:t>Widely used and cited across many published ML papers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Option1: Do nothing</a:t>
            </a:r>
          </a:p>
          <a:p>
            <a:r>
              <a:rPr lang="en-US" dirty="0" smtClean="0"/>
              <a:t>Option2: Delete the cases/rows</a:t>
            </a:r>
          </a:p>
          <a:p>
            <a:r>
              <a:rPr lang="en-US" dirty="0" smtClean="0"/>
              <a:t>Option3: Impute the missing values</a:t>
            </a:r>
          </a:p>
          <a:p>
            <a:pPr lvl="1"/>
            <a:r>
              <a:rPr lang="en-US" dirty="0" smtClean="0"/>
              <a:t>Imputation is replacing a missing value with a reasonable one</a:t>
            </a:r>
          </a:p>
          <a:p>
            <a:pPr lvl="1"/>
            <a:r>
              <a:rPr lang="en-US" dirty="0" smtClean="0"/>
              <a:t>Imputation is found to improve the model performance dramatically when done right.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922"/>
            <a:ext cx="8229600" cy="414932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969" dirty="0"/>
              <a:t>Learn it when you can’t code it </a:t>
            </a:r>
          </a:p>
          <a:p>
            <a:pPr lvl="1" indent="-241093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687" dirty="0"/>
              <a:t>Complex tasks where deterministic solution don’t suffice</a:t>
            </a:r>
          </a:p>
          <a:p>
            <a:pPr lvl="1" indent="-241093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687" dirty="0"/>
              <a:t>e.g. speech recognition, handwriting recognition </a:t>
            </a:r>
            <a:r>
              <a:rPr lang="en-US" sz="1687" dirty="0" smtClean="0"/>
              <a:t/>
            </a:r>
            <a:br>
              <a:rPr lang="en-US" sz="1687" dirty="0" smtClean="0"/>
            </a:br>
            <a:endParaRPr lang="en-US" sz="1687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969" dirty="0"/>
              <a:t>Learn it when you can’t scale it </a:t>
            </a:r>
          </a:p>
          <a:p>
            <a:pPr lvl="1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687" dirty="0"/>
              <a:t>Repetitive task needing h</a:t>
            </a:r>
            <a:r>
              <a:rPr lang="tr-TR" sz="1687" dirty="0"/>
              <a:t>uman-like expertise </a:t>
            </a:r>
            <a:r>
              <a:rPr lang="en-US" sz="1687" dirty="0"/>
              <a:t>(e.g. </a:t>
            </a:r>
            <a:r>
              <a:rPr lang="en-US" sz="1687" dirty="0" smtClean="0"/>
              <a:t/>
            </a:r>
            <a:br>
              <a:rPr lang="en-US" sz="1687" dirty="0" smtClean="0"/>
            </a:br>
            <a:r>
              <a:rPr lang="en-US" sz="1687" dirty="0" smtClean="0"/>
              <a:t>recommendations</a:t>
            </a:r>
            <a:r>
              <a:rPr lang="en-US" sz="1687" dirty="0"/>
              <a:t>, spam &amp; fraud detection) </a:t>
            </a:r>
          </a:p>
          <a:p>
            <a:pPr lvl="1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687" dirty="0"/>
              <a:t>Speed, scale of data, number of data </a:t>
            </a:r>
            <a:r>
              <a:rPr lang="en-US" sz="1687" dirty="0" smtClean="0"/>
              <a:t>points</a:t>
            </a:r>
            <a:br>
              <a:rPr lang="en-US" sz="1687" dirty="0" smtClean="0"/>
            </a:br>
            <a:endParaRPr lang="en-US" sz="1687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969" dirty="0"/>
              <a:t>Learn it when you need to adapt/personalize </a:t>
            </a:r>
          </a:p>
          <a:p>
            <a:pPr lvl="1" indent="-241093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r>
              <a:rPr lang="en-US" sz="1687" dirty="0"/>
              <a:t>e.g., personalized product recommendations, stock </a:t>
            </a:r>
            <a:r>
              <a:rPr lang="en-US" sz="1687" dirty="0" smtClean="0"/>
              <a:t>predictions </a:t>
            </a:r>
            <a:endParaRPr lang="en-US" sz="1687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pic>
        <p:nvPicPr>
          <p:cNvPr id="18436" name="Picture 4" descr="https://encrypted-tbn2.gstatic.com/images?q=tbn:ANd9GcSKQBu8DyGQ0XnUJ4BSiNkd2U0thNNva85_HXTwzqwb2iVupGzE5MciYd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27246"/>
            <a:ext cx="2209800" cy="2180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Impute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Median</a:t>
            </a:r>
          </a:p>
          <a:p>
            <a:r>
              <a:rPr lang="en-US" dirty="0" smtClean="0"/>
              <a:t>Categorical</a:t>
            </a:r>
          </a:p>
          <a:p>
            <a:pPr lvl="1"/>
            <a:r>
              <a:rPr lang="en-US" dirty="0" smtClean="0"/>
              <a:t>Mode</a:t>
            </a:r>
          </a:p>
          <a:p>
            <a:r>
              <a:rPr lang="en-US" dirty="0" smtClean="0"/>
              <a:t>Build model with current feature as target</a:t>
            </a:r>
          </a:p>
          <a:p>
            <a:pPr lvl="1"/>
            <a:r>
              <a:rPr lang="en-US" dirty="0" smtClean="0"/>
              <a:t>Predicts the missing values based on other feature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1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Impute missing values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91" y="1127767"/>
            <a:ext cx="7269217" cy="4169192"/>
          </a:xfrm>
        </p:spPr>
      </p:pic>
    </p:spTree>
    <p:extLst>
      <p:ext uri="{BB962C8B-B14F-4D97-AF65-F5344CB8AC3E}">
        <p14:creationId xmlns:p14="http://schemas.microsoft.com/office/powerpoint/2010/main" val="106794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Impute missing values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52" y="1520825"/>
            <a:ext cx="7168095" cy="36274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Shuffling results in better model performance for certain algorithms</a:t>
            </a:r>
          </a:p>
          <a:p>
            <a:r>
              <a:rPr lang="en-US" dirty="0" smtClean="0"/>
              <a:t>Minimizes the risk of cross validation data under representing the model data AND model data not learning from all type of data.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300"/>
            <a:ext cx="7396217" cy="68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Understand the data better</a:t>
            </a:r>
          </a:p>
          <a:p>
            <a:pPr lvl="1"/>
            <a:r>
              <a:rPr lang="en-US" dirty="0" smtClean="0"/>
              <a:t>Quality / Missing values</a:t>
            </a:r>
          </a:p>
          <a:p>
            <a:pPr lvl="1"/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Summary information</a:t>
            </a:r>
          </a:p>
          <a:p>
            <a:r>
              <a:rPr lang="en-US" dirty="0" smtClean="0"/>
              <a:t>Gain insights into the data</a:t>
            </a:r>
          </a:p>
          <a:p>
            <a:pPr lvl="1"/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Underlying structures</a:t>
            </a:r>
          </a:p>
          <a:p>
            <a:r>
              <a:rPr lang="en-US" dirty="0" smtClean="0"/>
              <a:t>Understand important variables / signals</a:t>
            </a:r>
          </a:p>
          <a:p>
            <a:pPr lvl="1"/>
            <a:r>
              <a:rPr lang="en-US" dirty="0" smtClean="0"/>
              <a:t>Correlations</a:t>
            </a:r>
          </a:p>
          <a:p>
            <a:pPr lvl="2"/>
            <a:r>
              <a:rPr lang="en-US" dirty="0" smtClean="0"/>
              <a:t>Feature-target</a:t>
            </a:r>
          </a:p>
          <a:p>
            <a:pPr lvl="2"/>
            <a:r>
              <a:rPr lang="en-US" dirty="0" smtClean="0"/>
              <a:t>Feature-feature</a:t>
            </a:r>
          </a:p>
          <a:p>
            <a:pPr lvl="1"/>
            <a:r>
              <a:rPr lang="en-US" dirty="0" smtClean="0"/>
              <a:t>Target distributions</a:t>
            </a:r>
          </a:p>
          <a:p>
            <a:pPr lvl="1"/>
            <a:endParaRPr lang="en-US" dirty="0" smtClean="0"/>
          </a:p>
          <a:p>
            <a:pPr lvl="1"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9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and target summaries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</a:t>
            </a:r>
            <a:r>
              <a:rPr lang="en-US" dirty="0" err="1" smtClean="0"/>
              <a:t>seaborn</a:t>
            </a:r>
            <a:r>
              <a:rPr lang="en-US" dirty="0" smtClean="0"/>
              <a:t> library for plotting graphs</a:t>
            </a:r>
          </a:p>
          <a:p>
            <a:pPr lvl="1"/>
            <a:r>
              <a:rPr lang="en-US" dirty="0" smtClean="0"/>
              <a:t>Ignore warning messages.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03" y="2395881"/>
            <a:ext cx="8552793" cy="16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feature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70137"/>
            <a:ext cx="7112000" cy="38989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Categorical feature summary(Histogram)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06" y="1171329"/>
            <a:ext cx="4490587" cy="396823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balance is important</a:t>
            </a:r>
          </a:p>
          <a:p>
            <a:r>
              <a:rPr lang="en-US" dirty="0" smtClean="0"/>
              <a:t>Imbalanced datasets lead to bad model performance.</a:t>
            </a:r>
          </a:p>
          <a:p>
            <a:pPr lvl="1"/>
            <a:r>
              <a:rPr lang="en-US" dirty="0" smtClean="0"/>
              <a:t>Down-sampling majority classes</a:t>
            </a:r>
          </a:p>
          <a:p>
            <a:pPr lvl="1"/>
            <a:r>
              <a:rPr lang="en-US" dirty="0" smtClean="0"/>
              <a:t>Up-weighting minority classes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90900"/>
            <a:ext cx="6680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2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86" y="1097756"/>
            <a:ext cx="6166164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421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Training</a:t>
            </a:r>
            <a:r>
              <a:rPr lang="en-US" sz="2883" b="1" dirty="0">
                <a:solidFill>
                  <a:srgbClr val="C00000"/>
                </a:solidFill>
              </a:rPr>
              <a:t>: </a:t>
            </a:r>
            <a:r>
              <a:rPr lang="en-US" dirty="0" smtClean="0"/>
              <a:t>Given training examples </a:t>
            </a:r>
            <a:r>
              <a:rPr lang="en-US" i="1" dirty="0" smtClean="0"/>
              <a:t>{(X</a:t>
            </a:r>
            <a:r>
              <a:rPr lang="en-US" i="1" baseline="-25000" dirty="0" smtClean="0"/>
              <a:t>i</a:t>
            </a:r>
            <a:r>
              <a:rPr lang="en-US" i="1" dirty="0" smtClean="0"/>
              <a:t>, Y</a:t>
            </a:r>
            <a:r>
              <a:rPr lang="en-US" i="1" baseline="-25000" dirty="0" smtClean="0"/>
              <a:t>i</a:t>
            </a:r>
            <a:r>
              <a:rPr lang="en-US" i="1" dirty="0" smtClean="0"/>
              <a:t>)} </a:t>
            </a:r>
            <a:r>
              <a:rPr lang="en-US" dirty="0" smtClean="0"/>
              <a:t>where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dirty="0" smtClean="0"/>
              <a:t>is the feature vector and </a:t>
            </a:r>
            <a:r>
              <a:rPr lang="en-US" i="1" dirty="0" smtClean="0"/>
              <a:t>Y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dirty="0" smtClean="0"/>
              <a:t>the target variable, </a:t>
            </a:r>
            <a:r>
              <a:rPr lang="en-US" dirty="0"/>
              <a:t>learn </a:t>
            </a:r>
            <a:r>
              <a:rPr lang="en-US" dirty="0" smtClean="0"/>
              <a:t>a function </a:t>
            </a:r>
            <a:r>
              <a:rPr lang="en-US" i="1" dirty="0"/>
              <a:t>F  </a:t>
            </a:r>
            <a:r>
              <a:rPr lang="en-US" dirty="0"/>
              <a:t>to best fit the training data (i.e.,  </a:t>
            </a:r>
            <a:r>
              <a:rPr lang="en-US" i="1" dirty="0"/>
              <a:t>Y</a:t>
            </a:r>
            <a:r>
              <a:rPr lang="en-US" i="1" baseline="-25000" dirty="0"/>
              <a:t>i</a:t>
            </a:r>
            <a:r>
              <a:rPr lang="en-US" i="1" dirty="0"/>
              <a:t> ≈ F(X</a:t>
            </a:r>
            <a:r>
              <a:rPr lang="en-US" i="1" baseline="-25000" dirty="0"/>
              <a:t>i</a:t>
            </a:r>
            <a:r>
              <a:rPr lang="en-US" i="1" dirty="0"/>
              <a:t>) </a:t>
            </a:r>
            <a:r>
              <a:rPr lang="en-US" dirty="0"/>
              <a:t>for all </a:t>
            </a:r>
            <a:r>
              <a:rPr lang="en-US" i="1" dirty="0" err="1" smtClean="0"/>
              <a:t>i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2883" b="1" dirty="0">
                <a:solidFill>
                  <a:srgbClr val="C00000"/>
                </a:solidFill>
              </a:rPr>
              <a:t>Prediction:</a:t>
            </a:r>
            <a:r>
              <a:rPr lang="en-US" dirty="0" smtClean="0"/>
              <a:t> Given a new sample </a:t>
            </a:r>
            <a:r>
              <a:rPr lang="en-US" i="1" dirty="0" smtClean="0"/>
              <a:t>X</a:t>
            </a:r>
            <a:r>
              <a:rPr lang="en-US" dirty="0" smtClean="0"/>
              <a:t> with unknown </a:t>
            </a:r>
            <a:r>
              <a:rPr lang="en-US" i="1" dirty="0" smtClean="0"/>
              <a:t>Y</a:t>
            </a:r>
            <a:r>
              <a:rPr lang="en-US" dirty="0" smtClean="0"/>
              <a:t>, predict </a:t>
            </a:r>
            <a:r>
              <a:rPr lang="en-US" i="1" dirty="0" smtClean="0"/>
              <a:t>Y</a:t>
            </a:r>
            <a:r>
              <a:rPr lang="en-US" dirty="0" smtClean="0"/>
              <a:t> using </a:t>
            </a:r>
            <a:r>
              <a:rPr lang="en-US" i="1" dirty="0" smtClean="0"/>
              <a:t>F(X)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Screen Shot 2013-02-07 at 4.34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81" y="3984336"/>
            <a:ext cx="1256117" cy="892969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 bwMode="auto">
          <a:xfrm>
            <a:off x="4979796" y="3929062"/>
            <a:ext cx="1178719" cy="1125141"/>
          </a:xfrm>
          <a:prstGeom prst="homePlate">
            <a:avLst>
              <a:gd name="adj" fmla="val 100000"/>
            </a:avLst>
          </a:prstGeom>
          <a:solidFill>
            <a:srgbClr val="FFDF57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844" b="1" dirty="0">
              <a:solidFill>
                <a:schemeClr val="tx1"/>
              </a:solidFill>
            </a:endParaRP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520590" y="3965670"/>
            <a:ext cx="2459205" cy="901012"/>
            <a:chOff x="609600" y="3048000"/>
            <a:chExt cx="3505200" cy="1281439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609600" y="3048000"/>
              <a:ext cx="3505200" cy="381001"/>
              <a:chOff x="609600" y="3048000"/>
              <a:chExt cx="3505200" cy="381001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609600" y="3048000"/>
                <a:ext cx="978767" cy="381001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773" b="1" dirty="0">
                    <a:solidFill>
                      <a:schemeClr val="tx1"/>
                    </a:solidFill>
                  </a:rPr>
                  <a:t>URL</a:t>
                </a:r>
              </a:p>
            </p:txBody>
          </p:sp>
          <p:cxnSp>
            <p:nvCxnSpPr>
              <p:cNvPr id="18" name="Straight Connector 17"/>
              <p:cNvCxnSpPr>
                <a:stCxn id="17" idx="3"/>
              </p:cNvCxnSpPr>
              <p:nvPr/>
            </p:nvCxnSpPr>
            <p:spPr>
              <a:xfrm flipV="1">
                <a:off x="1588367" y="3238500"/>
                <a:ext cx="2526433" cy="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609600" y="3505201"/>
              <a:ext cx="3505200" cy="367035"/>
              <a:chOff x="609600" y="3505201"/>
              <a:chExt cx="3505200" cy="367035"/>
            </a:xfrm>
          </p:grpSpPr>
          <p:sp>
            <p:nvSpPr>
              <p:cNvPr id="15" name="Pentagon 14"/>
              <p:cNvSpPr/>
              <p:nvPr/>
            </p:nvSpPr>
            <p:spPr>
              <a:xfrm>
                <a:off x="609600" y="3505201"/>
                <a:ext cx="978767" cy="367035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773" b="1" dirty="0">
                    <a:solidFill>
                      <a:schemeClr val="tx1"/>
                    </a:solidFill>
                  </a:rPr>
                  <a:t>Title/Body Text</a:t>
                </a:r>
              </a:p>
            </p:txBody>
          </p:sp>
          <p:cxnSp>
            <p:nvCxnSpPr>
              <p:cNvPr id="16" name="Straight Connector 15"/>
              <p:cNvCxnSpPr>
                <a:stCxn id="15" idx="3"/>
              </p:cNvCxnSpPr>
              <p:nvPr/>
            </p:nvCxnSpPr>
            <p:spPr>
              <a:xfrm>
                <a:off x="1588367" y="3688719"/>
                <a:ext cx="2526433" cy="69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>
              <a:off x="609600" y="3962401"/>
              <a:ext cx="3505200" cy="367038"/>
              <a:chOff x="609600" y="3962401"/>
              <a:chExt cx="3505200" cy="367038"/>
            </a:xfrm>
          </p:grpSpPr>
          <p:sp>
            <p:nvSpPr>
              <p:cNvPr id="13" name="Pentagon 12"/>
              <p:cNvSpPr/>
              <p:nvPr/>
            </p:nvSpPr>
            <p:spPr>
              <a:xfrm>
                <a:off x="609600" y="3962401"/>
                <a:ext cx="978767" cy="367038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773" b="1" dirty="0">
                    <a:solidFill>
                      <a:schemeClr val="tx1"/>
                    </a:solidFill>
                  </a:rPr>
                  <a:t>Hyperlinks</a:t>
                </a:r>
              </a:p>
            </p:txBody>
          </p:sp>
          <p:cxnSp>
            <p:nvCxnSpPr>
              <p:cNvPr id="14" name="Straight Connector 13"/>
              <p:cNvCxnSpPr>
                <a:stCxn id="13" idx="3"/>
              </p:cNvCxnSpPr>
              <p:nvPr/>
            </p:nvCxnSpPr>
            <p:spPr>
              <a:xfrm>
                <a:off x="1588367" y="4145920"/>
                <a:ext cx="2526433" cy="698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40"/>
          <p:cNvSpPr txBox="1">
            <a:spLocks noChangeArrowheads="1"/>
          </p:cNvSpPr>
          <p:nvPr/>
        </p:nvSpPr>
        <p:spPr bwMode="auto">
          <a:xfrm>
            <a:off x="4626590" y="3767572"/>
            <a:ext cx="308098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406" b="1" i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0" name="TextBox 42"/>
          <p:cNvSpPr txBox="1">
            <a:spLocks noChangeArrowheads="1"/>
          </p:cNvSpPr>
          <p:nvPr/>
        </p:nvSpPr>
        <p:spPr bwMode="auto">
          <a:xfrm>
            <a:off x="7024698" y="3844226"/>
            <a:ext cx="304892" cy="30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406" b="1" i="1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640718" y="4330898"/>
            <a:ext cx="1017984" cy="321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84" b="1" dirty="0">
                <a:solidFill>
                  <a:schemeClr val="tx1"/>
                </a:solidFill>
              </a:rPr>
              <a:t>E-commerce Site ?</a:t>
            </a:r>
          </a:p>
        </p:txBody>
      </p:sp>
      <p:sp>
        <p:nvSpPr>
          <p:cNvPr id="22" name="TextBox 41"/>
          <p:cNvSpPr txBox="1">
            <a:spLocks noChangeArrowheads="1"/>
          </p:cNvSpPr>
          <p:nvPr/>
        </p:nvSpPr>
        <p:spPr bwMode="auto">
          <a:xfrm>
            <a:off x="5092341" y="4321451"/>
            <a:ext cx="821059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66" b="1" dirty="0"/>
              <a:t>Model F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6158515" y="4491633"/>
            <a:ext cx="4822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160985" y="2024062"/>
            <a:ext cx="1577676" cy="11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66" b="1" dirty="0"/>
              <a:t>Historical Data</a:t>
            </a:r>
            <a:endParaRPr lang="en-US" sz="1687" dirty="0"/>
          </a:p>
          <a:p>
            <a:pPr eaLnBrk="1" hangingPunct="1"/>
            <a:r>
              <a:rPr lang="en-US" sz="1125" dirty="0"/>
              <a:t>	(</a:t>
            </a:r>
            <a:r>
              <a:rPr lang="en-US" sz="1125" i="1" dirty="0"/>
              <a:t>X</a:t>
            </a:r>
            <a:r>
              <a:rPr lang="en-US" sz="1125" i="1" baseline="-25000" dirty="0"/>
              <a:t>1</a:t>
            </a:r>
            <a:r>
              <a:rPr lang="en-US" sz="1125" i="1" dirty="0"/>
              <a:t>, Y</a:t>
            </a:r>
            <a:r>
              <a:rPr lang="en-US" sz="1125" i="1" baseline="-25000" dirty="0"/>
              <a:t>1</a:t>
            </a:r>
            <a:r>
              <a:rPr lang="en-US" sz="1125" i="1" dirty="0"/>
              <a:t>)</a:t>
            </a:r>
          </a:p>
          <a:p>
            <a:pPr eaLnBrk="1" hangingPunct="1"/>
            <a:r>
              <a:rPr lang="en-US" sz="1125" i="1" dirty="0"/>
              <a:t>	(X</a:t>
            </a:r>
            <a:r>
              <a:rPr lang="en-US" sz="1125" i="1" baseline="-25000" dirty="0"/>
              <a:t>2</a:t>
            </a:r>
            <a:r>
              <a:rPr lang="en-US" sz="1125" i="1" dirty="0"/>
              <a:t>, Y</a:t>
            </a:r>
            <a:r>
              <a:rPr lang="en-US" sz="1125" i="1" baseline="-25000" dirty="0"/>
              <a:t>2)</a:t>
            </a:r>
            <a:endParaRPr lang="en-US" sz="1125" i="1" dirty="0"/>
          </a:p>
          <a:p>
            <a:pPr eaLnBrk="1" hangingPunct="1"/>
            <a:r>
              <a:rPr lang="en-US" sz="1125" i="1" dirty="0"/>
              <a:t>	….</a:t>
            </a:r>
          </a:p>
          <a:p>
            <a:pPr eaLnBrk="1" hangingPunct="1"/>
            <a:r>
              <a:rPr lang="en-US" sz="1125" i="1" dirty="0"/>
              <a:t>	(</a:t>
            </a:r>
            <a:r>
              <a:rPr lang="en-US" sz="1125" i="1" dirty="0" err="1"/>
              <a:t>X</a:t>
            </a:r>
            <a:r>
              <a:rPr lang="en-US" sz="1125" i="1" baseline="-25000" dirty="0" err="1"/>
              <a:t>n</a:t>
            </a:r>
            <a:r>
              <a:rPr lang="en-US" sz="1125" i="1" dirty="0" err="1"/>
              <a:t>,Y</a:t>
            </a:r>
            <a:r>
              <a:rPr lang="en-US" sz="1125" i="1" baseline="-25000" dirty="0" err="1"/>
              <a:t>n</a:t>
            </a:r>
            <a:r>
              <a:rPr lang="en-US" sz="1125" i="1" dirty="0"/>
              <a:t>)</a:t>
            </a:r>
          </a:p>
          <a:p>
            <a:pPr eaLnBrk="1" hangingPunct="1"/>
            <a:endParaRPr lang="en-US" sz="1125" i="1" dirty="0"/>
          </a:p>
        </p:txBody>
      </p:sp>
      <p:sp>
        <p:nvSpPr>
          <p:cNvPr id="25" name="Right Arrow 24"/>
          <p:cNvSpPr/>
          <p:nvPr/>
        </p:nvSpPr>
        <p:spPr bwMode="auto">
          <a:xfrm>
            <a:off x="3821906" y="2506265"/>
            <a:ext cx="527209" cy="340757"/>
          </a:xfrm>
          <a:prstGeom prst="rightArrow">
            <a:avLst/>
          </a:prstGeom>
          <a:gradFill flip="none" rotWithShape="1">
            <a:gsLst>
              <a:gs pos="0">
                <a:srgbClr val="46A4E0">
                  <a:alpha val="64000"/>
                </a:srgbClr>
              </a:gs>
              <a:gs pos="100000">
                <a:srgbClr val="FFFFFF">
                  <a:alpha val="37000"/>
                </a:srgb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eaLnBrk="0" hangingPunct="0">
              <a:defRPr/>
            </a:pPr>
            <a:endParaRPr lang="en-US" sz="1186"/>
          </a:p>
        </p:txBody>
      </p:sp>
      <p:sp>
        <p:nvSpPr>
          <p:cNvPr id="26" name="Pentagon 25"/>
          <p:cNvSpPr/>
          <p:nvPr/>
        </p:nvSpPr>
        <p:spPr bwMode="auto">
          <a:xfrm>
            <a:off x="4464844" y="2131218"/>
            <a:ext cx="1178719" cy="1125141"/>
          </a:xfrm>
          <a:prstGeom prst="homePlate">
            <a:avLst>
              <a:gd name="adj" fmla="val 100000"/>
            </a:avLst>
          </a:prstGeom>
          <a:solidFill>
            <a:srgbClr val="FFDF57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844" b="1" dirty="0">
              <a:solidFill>
                <a:schemeClr val="tx1"/>
              </a:solidFill>
            </a:endParaRPr>
          </a:p>
        </p:txBody>
      </p:sp>
      <p:sp>
        <p:nvSpPr>
          <p:cNvPr id="27" name="TextBox 44"/>
          <p:cNvSpPr txBox="1">
            <a:spLocks noChangeArrowheads="1"/>
          </p:cNvSpPr>
          <p:nvPr/>
        </p:nvSpPr>
        <p:spPr bwMode="auto">
          <a:xfrm>
            <a:off x="4464844" y="2452687"/>
            <a:ext cx="995785" cy="481927"/>
          </a:xfrm>
          <a:prstGeom prst="rect">
            <a:avLst/>
          </a:prstGeom>
          <a:noFill/>
          <a:ln>
            <a:noFill/>
          </a:ln>
          <a:effectLst>
            <a:softEdge rad="330200"/>
          </a:effectLst>
          <a:extLst/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66" b="1" dirty="0"/>
              <a:t>Learning </a:t>
            </a:r>
          </a:p>
          <a:p>
            <a:pPr eaLnBrk="1" hangingPunct="1"/>
            <a:r>
              <a:rPr lang="en-US" sz="1266" b="1" dirty="0"/>
              <a:t>Algorithm</a:t>
            </a:r>
          </a:p>
        </p:txBody>
      </p:sp>
      <p:sp>
        <p:nvSpPr>
          <p:cNvPr id="28" name="Multidocument 31"/>
          <p:cNvSpPr/>
          <p:nvPr/>
        </p:nvSpPr>
        <p:spPr bwMode="auto">
          <a:xfrm>
            <a:off x="1839516" y="2345531"/>
            <a:ext cx="535781" cy="696516"/>
          </a:xfrm>
          <a:prstGeom prst="flowChartMultidocumen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0" hangingPunct="0"/>
            <a:endParaRPr lang="en-US" sz="844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9" name="Multidocument 1"/>
          <p:cNvSpPr/>
          <p:nvPr/>
        </p:nvSpPr>
        <p:spPr bwMode="auto">
          <a:xfrm>
            <a:off x="2214563" y="2345531"/>
            <a:ext cx="535781" cy="696516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0" hangingPunct="0"/>
            <a:endParaRPr lang="en-US" sz="844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5750719" y="2506265"/>
            <a:ext cx="527209" cy="340757"/>
          </a:xfrm>
          <a:prstGeom prst="rightArrow">
            <a:avLst/>
          </a:prstGeom>
          <a:gradFill flip="none" rotWithShape="1">
            <a:gsLst>
              <a:gs pos="0">
                <a:srgbClr val="46A4E0">
                  <a:alpha val="64000"/>
                </a:srgbClr>
              </a:gs>
              <a:gs pos="100000">
                <a:srgbClr val="FFFFFF">
                  <a:alpha val="37000"/>
                </a:srgb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eaLnBrk="0" hangingPunct="0">
              <a:defRPr/>
            </a:pPr>
            <a:endParaRPr lang="en-US" sz="1186"/>
          </a:p>
        </p:txBody>
      </p:sp>
      <p:sp>
        <p:nvSpPr>
          <p:cNvPr id="31" name="Regular Pentagon 30"/>
          <p:cNvSpPr/>
          <p:nvPr/>
        </p:nvSpPr>
        <p:spPr bwMode="auto">
          <a:xfrm>
            <a:off x="6500812" y="2345531"/>
            <a:ext cx="803672" cy="535781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0" hangingPunct="0"/>
            <a:endParaRPr lang="en-US" sz="844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32" name="TextBox 49"/>
          <p:cNvSpPr txBox="1">
            <a:spLocks noChangeArrowheads="1"/>
          </p:cNvSpPr>
          <p:nvPr/>
        </p:nvSpPr>
        <p:spPr bwMode="auto">
          <a:xfrm>
            <a:off x="6607969" y="2452687"/>
            <a:ext cx="678391" cy="48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66" b="1" dirty="0"/>
              <a:t>Model</a:t>
            </a:r>
          </a:p>
          <a:p>
            <a:pPr eaLnBrk="1" hangingPunct="1"/>
            <a:r>
              <a:rPr lang="en-US" sz="1266" b="1" dirty="0"/>
              <a:t>   </a:t>
            </a:r>
            <a:r>
              <a:rPr lang="en-US" sz="1266" b="1" i="1" dirty="0"/>
              <a:t>F</a:t>
            </a:r>
            <a:r>
              <a:rPr lang="en-US" sz="1266" b="1" dirty="0"/>
              <a:t>  </a:t>
            </a:r>
            <a:r>
              <a:rPr lang="en-US" sz="1266" b="1" dirty="0">
                <a:sym typeface="Symbol" pitchFamily="18" charset="2"/>
              </a:rPr>
              <a:t> </a:t>
            </a:r>
            <a:endParaRPr lang="en-US" sz="1266" b="1" dirty="0"/>
          </a:p>
        </p:txBody>
      </p:sp>
      <p:sp>
        <p:nvSpPr>
          <p:cNvPr id="33" name="Rectangle 32"/>
          <p:cNvSpPr/>
          <p:nvPr/>
        </p:nvSpPr>
        <p:spPr>
          <a:xfrm>
            <a:off x="3331989" y="5054203"/>
            <a:ext cx="1563248" cy="3086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Features/Attributes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7969" y="5054203"/>
            <a:ext cx="1098699" cy="3086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Target/Label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614599" y="3930724"/>
            <a:ext cx="899288" cy="9484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Feature</a:t>
            </a:r>
          </a:p>
          <a:p>
            <a:pPr algn="ctr"/>
            <a:r>
              <a:rPr lang="en-US" sz="1200" dirty="0" smtClean="0"/>
              <a:t>Extraction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206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Feature-target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6" y="1408907"/>
            <a:ext cx="7618427" cy="36274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Feature-Feature correlation(Scatter plots)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7A10A-D412-8541-B9B7-096776AC5746}" type="slidenum">
              <a:rPr lang="en-US" smtClean="0"/>
              <a:t>61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1367"/>
            <a:ext cx="6230199" cy="4173235"/>
          </a:xfrm>
        </p:spPr>
      </p:pic>
    </p:spTree>
    <p:extLst>
      <p:ext uri="{BB962C8B-B14F-4D97-AF65-F5344CB8AC3E}">
        <p14:creationId xmlns:p14="http://schemas.microsoft.com/office/powerpoint/2010/main" val="171830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55270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Hands-on Session</a:t>
            </a:r>
          </a:p>
          <a:p>
            <a:pPr algn="ctr"/>
            <a:r>
              <a:rPr lang="en-US" sz="2800" dirty="0" smtClean="0"/>
              <a:t>Background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0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446861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1011" y="466036"/>
            <a:ext cx="1125141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00" b="1" dirty="0">
                <a:ln w="0"/>
                <a:solidFill>
                  <a:srgbClr val="9BBB59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30" y="821533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18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30" y="1196584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Data</a:t>
              </a:r>
              <a:r>
                <a:rPr lang="en-US" sz="800" b="1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Collection</a:t>
              </a: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&amp;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98" y="1646717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Preparation &amp; Cleaning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30" y="2160992"/>
            <a:ext cx="1285875" cy="347187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Visualization  &amp; Analysis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3857430" y="2671285"/>
            <a:ext cx="1285875" cy="310616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ounded Rectangle 4"/>
          <p:cNvSpPr/>
          <p:nvPr/>
        </p:nvSpPr>
        <p:spPr>
          <a:xfrm>
            <a:off x="3955316" y="2643194"/>
            <a:ext cx="1042680" cy="3471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893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422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Feature Engineering</a:t>
            </a:r>
            <a:endParaRPr lang="en-US" sz="8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3857430" y="3697606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Evaluation  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857430" y="3178976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Training + Parameter Tuning</a:t>
              </a:r>
              <a:r>
                <a:rPr lang="en-US" sz="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 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7966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425347" y="2488457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3822803" y="4929902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Deployment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20003" y="482207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434268" y="514354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4426755" y="3911245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93207" y="3948612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Performance</a:t>
            </a:r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3947" y="5248528"/>
            <a:ext cx="800726" cy="238032"/>
          </a:xfrm>
          <a:prstGeom prst="rect">
            <a:avLst/>
          </a:prstGeom>
          <a:noFill/>
        </p:spPr>
        <p:txBody>
          <a:bodyPr wrap="none" lIns="64277" tIns="32139" rIns="64277" bIns="32139">
            <a:spAutoFit/>
          </a:bodyPr>
          <a:lstStyle/>
          <a:p>
            <a:pPr algn="ctr"/>
            <a:r>
              <a:rPr lang="en-US" sz="1100" b="1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Predictions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93201" y="4665809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Yes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55" y="3500439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66" y="2964663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35" y="2491954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4" y="200025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00366" y="2000256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4" y="150844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00366" y="147589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66" y="103592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4924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442494" y="640341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51" y="2011363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4" y="4444729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2" y="4421877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25278"/>
            <a:ext cx="967658" cy="46770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>
                <a:solidFill>
                  <a:srgbClr val="9BBB59">
                    <a:lumMod val="50000"/>
                  </a:srgbClr>
                </a:solidFill>
              </a:rPr>
              <a:t>Data </a:t>
            </a:r>
            <a:r>
              <a:rPr lang="en-US" sz="1100" dirty="0">
                <a:solidFill>
                  <a:srgbClr val="9BBB59">
                    <a:lumMod val="50000"/>
                  </a:srgbClr>
                </a:solidFill>
              </a:rPr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33" y="2774328"/>
            <a:ext cx="1017984" cy="43423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1100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Feature</a:t>
            </a: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43" y="-89295"/>
            <a:ext cx="7865269" cy="465796"/>
          </a:xfrm>
          <a:prstGeom prst="rect">
            <a:avLst/>
          </a:prstGeom>
        </p:spPr>
        <p:txBody>
          <a:bodyPr lIns="64277" tIns="32139" rIns="64277" bIns="32139"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GB" dirty="0" smtClean="0">
                <a:solidFill>
                  <a:prstClr val="black"/>
                </a:solidFill>
                <a:latin typeface="Calibri"/>
              </a:rPr>
            </a:br>
            <a:r>
              <a:rPr lang="en-GB" sz="10100" dirty="0">
                <a:solidFill>
                  <a:prstClr val="black"/>
                </a:solidFill>
                <a:latin typeface="Calibri"/>
              </a:rPr>
              <a:t>Model Building Process</a:t>
            </a:r>
            <a:br>
              <a:rPr lang="en-GB" sz="10100" dirty="0">
                <a:solidFill>
                  <a:prstClr val="black"/>
                </a:solidFill>
                <a:latin typeface="Calibri"/>
              </a:rPr>
            </a:br>
            <a:endParaRPr lang="en-GB" sz="10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4036219" y="4103148"/>
            <a:ext cx="803672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 defTabSz="218718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Meet</a:t>
            </a:r>
            <a:br>
              <a:rPr lang="en-US" sz="800" dirty="0">
                <a:solidFill>
                  <a:prstClr val="white"/>
                </a:solidFill>
                <a:latin typeface="Calibri"/>
              </a:rPr>
            </a:br>
            <a:r>
              <a:rPr lang="en-US" sz="800" dirty="0">
                <a:solidFill>
                  <a:prstClr val="white"/>
                </a:solidFill>
                <a:latin typeface="Calibri"/>
              </a:rPr>
              <a:t>Business Goals?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334579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32" y="2334587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Deduplication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6003" b="6003"/>
          <a:stretch>
            <a:fillRect/>
          </a:stretch>
        </p:blipFill>
        <p:spPr>
          <a:xfrm>
            <a:off x="133049" y="1121835"/>
            <a:ext cx="8922512" cy="408919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431F-A9B8-D64D-96D1-AA970E79CF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7"/>
            <a:ext cx="8534400" cy="39634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a feature (in the </a:t>
            </a:r>
            <a:r>
              <a:rPr lang="en-US" dirty="0" err="1" smtClean="0"/>
              <a:t>deduplication</a:t>
            </a:r>
            <a:r>
              <a:rPr lang="en-US" dirty="0" smtClean="0"/>
              <a:t> context)?</a:t>
            </a:r>
          </a:p>
          <a:p>
            <a:pPr lvl="1"/>
            <a:r>
              <a:rPr lang="en-US" dirty="0" smtClean="0"/>
              <a:t>Feature = a hint of a match or no-match decision.  </a:t>
            </a:r>
          </a:p>
          <a:p>
            <a:pPr lvl="1"/>
            <a:r>
              <a:rPr lang="en-US" dirty="0" smtClean="0"/>
              <a:t>A </a:t>
            </a:r>
            <a:r>
              <a:rPr lang="en-US" u="sng" dirty="0" err="1" smtClean="0"/>
              <a:t>deduplication</a:t>
            </a:r>
            <a:r>
              <a:rPr lang="en-US" dirty="0" smtClean="0"/>
              <a:t> feature has the signature</a:t>
            </a:r>
          </a:p>
          <a:p>
            <a:pPr marL="424433" lvl="1" indent="0">
              <a:buNone/>
            </a:pPr>
            <a:r>
              <a:rPr lang="en-US" sz="1700" dirty="0" err="1">
                <a:latin typeface="Courier"/>
                <a:cs typeface="Courier"/>
              </a:rPr>
              <a:t>def</a:t>
            </a:r>
            <a:r>
              <a:rPr lang="en-US" sz="1700" dirty="0">
                <a:latin typeface="Courier"/>
                <a:cs typeface="Courier"/>
              </a:rPr>
              <a:t> feature(record1: Record, record2: Record) : Double</a:t>
            </a:r>
          </a:p>
          <a:p>
            <a:pPr lvl="1"/>
            <a:r>
              <a:rPr lang="en-US" dirty="0" smtClean="0">
                <a:sym typeface="Wingdings"/>
              </a:rPr>
              <a:t>Example:  </a:t>
            </a:r>
          </a:p>
          <a:p>
            <a:pPr marL="424433" lvl="1" indent="0">
              <a:buNone/>
            </a:pPr>
            <a:r>
              <a:rPr lang="en-US" sz="1700" dirty="0" err="1">
                <a:latin typeface="Courier"/>
                <a:cs typeface="Courier"/>
                <a:sym typeface="Wingdings"/>
              </a:rPr>
              <a:t>def</a:t>
            </a:r>
            <a:r>
              <a:rPr lang="en-US" sz="1700" dirty="0">
                <a:latin typeface="Courier"/>
                <a:cs typeface="Courier"/>
                <a:sym typeface="Wingdings"/>
              </a:rPr>
              <a:t> </a:t>
            </a:r>
            <a:r>
              <a:rPr lang="en-US" sz="1700" dirty="0" err="1">
                <a:latin typeface="Courier"/>
                <a:cs typeface="Courier"/>
                <a:sym typeface="Wingdings"/>
              </a:rPr>
              <a:t>shipping_weight_match</a:t>
            </a:r>
            <a:r>
              <a:rPr lang="en-US" sz="1700" dirty="0">
                <a:latin typeface="Courier"/>
                <a:cs typeface="Courier"/>
                <a:sym typeface="Wingdings"/>
              </a:rPr>
              <a:t>(x: </a:t>
            </a:r>
            <a:r>
              <a:rPr lang="en-US" sz="1700" dirty="0" err="1">
                <a:latin typeface="Courier"/>
                <a:cs typeface="Courier"/>
                <a:sym typeface="Wingdings"/>
              </a:rPr>
              <a:t>Record,y</a:t>
            </a:r>
            <a:r>
              <a:rPr lang="en-US" sz="1700" dirty="0">
                <a:latin typeface="Courier"/>
                <a:cs typeface="Courier"/>
                <a:sym typeface="Wingdings"/>
              </a:rPr>
              <a:t>: Record): Double = </a:t>
            </a:r>
          </a:p>
          <a:p>
            <a:pPr marL="424433" lvl="1" indent="0">
              <a:buNone/>
            </a:pPr>
            <a:r>
              <a:rPr lang="en-US" sz="1700" dirty="0">
                <a:latin typeface="Courier"/>
                <a:cs typeface="Courier"/>
                <a:sym typeface="Wingdings"/>
              </a:rPr>
              <a:t>	</a:t>
            </a:r>
            <a:r>
              <a:rPr lang="en-US" sz="1700" dirty="0">
                <a:latin typeface="Courier"/>
                <a:cs typeface="Courier"/>
              </a:rPr>
              <a:t>if (</a:t>
            </a:r>
            <a:r>
              <a:rPr lang="en-US" sz="1700" dirty="0" err="1">
                <a:latin typeface="Courier"/>
                <a:cs typeface="Courier"/>
              </a:rPr>
              <a:t>x.shipping_weight</a:t>
            </a:r>
            <a:r>
              <a:rPr lang="en-US" sz="1700" dirty="0">
                <a:latin typeface="Courier"/>
                <a:cs typeface="Courier"/>
              </a:rPr>
              <a:t> == </a:t>
            </a:r>
            <a:r>
              <a:rPr lang="en-US" sz="1700" dirty="0" err="1">
                <a:latin typeface="Courier"/>
                <a:cs typeface="Courier"/>
              </a:rPr>
              <a:t>y.shipping_weight</a:t>
            </a:r>
            <a:r>
              <a:rPr lang="en-US" sz="1700" dirty="0">
                <a:latin typeface="Courier"/>
                <a:cs typeface="Courier"/>
              </a:rPr>
              <a:t>) </a:t>
            </a:r>
          </a:p>
          <a:p>
            <a:pPr marL="424433" lvl="1" indent="0">
              <a:buNone/>
            </a:pPr>
            <a:r>
              <a:rPr lang="en-US" sz="1700" dirty="0">
                <a:latin typeface="Courier"/>
                <a:cs typeface="Courier"/>
              </a:rPr>
              <a:t>		1.0 </a:t>
            </a:r>
          </a:p>
          <a:p>
            <a:pPr marL="424433" lvl="1" indent="0">
              <a:buNone/>
            </a:pPr>
            <a:r>
              <a:rPr lang="en-US" sz="1700" dirty="0">
                <a:latin typeface="Courier"/>
                <a:cs typeface="Courier"/>
              </a:rPr>
              <a:t>	else </a:t>
            </a:r>
          </a:p>
          <a:p>
            <a:pPr marL="424433" lvl="1" indent="0">
              <a:buNone/>
            </a:pPr>
            <a:r>
              <a:rPr lang="en-US" sz="1700" dirty="0">
                <a:latin typeface="Courier"/>
                <a:cs typeface="Courier"/>
              </a:rPr>
              <a:t>		0.0</a:t>
            </a:r>
            <a:endParaRPr lang="en-US" sz="1700" dirty="0">
              <a:latin typeface="Courier"/>
              <a:cs typeface="Courier"/>
              <a:sym typeface="Wingdings"/>
            </a:endParaRPr>
          </a:p>
          <a:p>
            <a:r>
              <a:rPr lang="en-US" dirty="0" smtClean="0">
                <a:sym typeface="Wingdings"/>
              </a:rPr>
              <a:t>The machine learning model doesn’t see the data, only the features!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431F-A9B8-D64D-96D1-AA970E79CF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am I using to make my decision?</a:t>
            </a:r>
          </a:p>
          <a:p>
            <a:r>
              <a:rPr lang="en-US" dirty="0" smtClean="0"/>
              <a:t>How can I systematically encode this?</a:t>
            </a:r>
          </a:p>
          <a:p>
            <a:r>
              <a:rPr lang="en-US" dirty="0"/>
              <a:t>A</a:t>
            </a:r>
            <a:r>
              <a:rPr lang="en-US" dirty="0" smtClean="0"/>
              <a:t> feature usually measures the similarity of an attribute of the record pair</a:t>
            </a:r>
          </a:p>
          <a:p>
            <a:pPr lvl="1"/>
            <a:r>
              <a:rPr lang="en-US" dirty="0" smtClean="0"/>
              <a:t>Can have multiple similarity metrics for a single 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431F-A9B8-D64D-96D1-AA970E79CF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8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text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attributes of type text</a:t>
            </a:r>
          </a:p>
          <a:p>
            <a:pPr lvl="1"/>
            <a:r>
              <a:rPr lang="en-US" dirty="0" err="1" smtClean="0"/>
              <a:t>item_name</a:t>
            </a:r>
            <a:r>
              <a:rPr lang="en-US" dirty="0" smtClean="0"/>
              <a:t>, </a:t>
            </a:r>
            <a:r>
              <a:rPr lang="en-US" dirty="0" err="1" smtClean="0"/>
              <a:t>product_description</a:t>
            </a:r>
            <a:r>
              <a:rPr lang="en-US" dirty="0" smtClean="0"/>
              <a:t>, </a:t>
            </a:r>
            <a:r>
              <a:rPr lang="en-US" dirty="0" err="1" smtClean="0"/>
              <a:t>bullet_point</a:t>
            </a:r>
            <a:r>
              <a:rPr lang="en-US" dirty="0" smtClean="0"/>
              <a:t>, brand</a:t>
            </a:r>
          </a:p>
          <a:p>
            <a:r>
              <a:rPr lang="en-US" dirty="0" smtClean="0"/>
              <a:t>Some features</a:t>
            </a:r>
          </a:p>
          <a:p>
            <a:pPr lvl="1"/>
            <a:r>
              <a:rPr lang="en-US" dirty="0" err="1" smtClean="0"/>
              <a:t>edit_distance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jaccard_similarity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431F-A9B8-D64D-96D1-AA970E79CF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079509"/>
            <a:ext cx="8231187" cy="4249209"/>
          </a:xfrm>
        </p:spPr>
        <p:txBody>
          <a:bodyPr>
            <a:normAutofit/>
          </a:bodyPr>
          <a:lstStyle/>
          <a:p>
            <a:r>
              <a:rPr lang="en-US" sz="2200" dirty="0"/>
              <a:t>Construct new features with predictive power from raw data -&gt; boost model performance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 </a:t>
            </a:r>
            <a:endParaRPr lang="en-US" sz="2200" dirty="0"/>
          </a:p>
          <a:p>
            <a:r>
              <a:rPr lang="en-US" sz="2200" dirty="0"/>
              <a:t>Many types of feature transformations </a:t>
            </a:r>
          </a:p>
          <a:p>
            <a:pPr lvl="1"/>
            <a:r>
              <a:rPr lang="en-US" sz="1800" dirty="0"/>
              <a:t>Non-linear feature transformations for linear models </a:t>
            </a:r>
          </a:p>
          <a:p>
            <a:pPr lvl="1"/>
            <a:r>
              <a:rPr lang="en-US" sz="1800" dirty="0"/>
              <a:t>Domain-specific transformations for text etc. </a:t>
            </a:r>
          </a:p>
          <a:p>
            <a:pPr lvl="1"/>
            <a:r>
              <a:rPr lang="en-US" sz="1800" dirty="0"/>
              <a:t>Feature selection (drop noisy features)</a:t>
            </a:r>
          </a:p>
          <a:p>
            <a:pPr lvl="1"/>
            <a:r>
              <a:rPr lang="en-US" sz="1800" dirty="0"/>
              <a:t>Dimensionality reduction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3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Value Binning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6" y="1079501"/>
            <a:ext cx="8231187" cy="424920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Introduce non-linearity into linear models</a:t>
            </a:r>
          </a:p>
          <a:p>
            <a:r>
              <a:rPr lang="en-US" sz="2200" dirty="0">
                <a:solidFill>
                  <a:srgbClr val="C00000"/>
                </a:solidFill>
              </a:rPr>
              <a:t>Intuition:  Salary isn’t linear with age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Binning strategies: equal ranges, equal number of examples, maximize purity measure (e.g. entropy) of each bin</a:t>
            </a:r>
            <a:endParaRPr lang="en-US" sz="1900" dirty="0"/>
          </a:p>
          <a:p>
            <a:pPr lvl="1"/>
            <a:endParaRPr lang="en-US" sz="19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44297"/>
              </p:ext>
            </p:extLst>
          </p:nvPr>
        </p:nvGraphicFramePr>
        <p:xfrm>
          <a:off x="821531" y="1946674"/>
          <a:ext cx="7554518" cy="183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801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801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Accounting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801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687207" y="3819185"/>
            <a:ext cx="5760033" cy="564954"/>
            <a:chOff x="977353" y="5330855"/>
            <a:chExt cx="8192047" cy="803491"/>
          </a:xfrm>
        </p:grpSpPr>
        <p:sp>
          <p:nvSpPr>
            <p:cNvPr id="6" name="Rectangle 5"/>
            <p:cNvSpPr/>
            <p:nvPr/>
          </p:nvSpPr>
          <p:spPr>
            <a:xfrm>
              <a:off x="2463800" y="5717953"/>
              <a:ext cx="67056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064000" y="5717953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664200" y="5717953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340600" y="5717953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977353" y="5664200"/>
              <a:ext cx="1639829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Binned Age: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1000" y="5664200"/>
              <a:ext cx="77369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Bin1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97401" y="5696618"/>
              <a:ext cx="77369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Bin2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21400" y="5696618"/>
              <a:ext cx="77369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Bin3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874000" y="5682183"/>
              <a:ext cx="77369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Bin4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29200" y="5359400"/>
              <a:ext cx="54665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40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29000" y="5330855"/>
              <a:ext cx="54665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05601" y="5359400"/>
              <a:ext cx="546652" cy="437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60</a:t>
              </a: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97187"/>
              </p:ext>
            </p:extLst>
          </p:nvPr>
        </p:nvGraphicFramePr>
        <p:xfrm>
          <a:off x="821533" y="1906191"/>
          <a:ext cx="7554513" cy="248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314"/>
                <a:gridCol w="944314"/>
                <a:gridCol w="944314"/>
                <a:gridCol w="944314"/>
                <a:gridCol w="944314"/>
                <a:gridCol w="1004591"/>
                <a:gridCol w="884038"/>
                <a:gridCol w="944314"/>
              </a:tblGrid>
              <a:tr h="7119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Binned 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Bin2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801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Bin2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Bin3</a:t>
                      </a:r>
                      <a:endParaRPr lang="en-US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Accounting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Bin4</a:t>
                      </a:r>
                      <a:endParaRPr lang="en-US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6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49328"/>
          </a:xfrm>
        </p:spPr>
        <p:txBody>
          <a:bodyPr vert="horz" lIns="84899" tIns="42450" rIns="84899" bIns="42450" rtlCol="0">
            <a:normAutofit fontScale="77500" lnSpcReduction="20000"/>
          </a:bodyPr>
          <a:lstStyle/>
          <a:p>
            <a:r>
              <a:rPr lang="en-US" dirty="0"/>
              <a:t>Key elements of </a:t>
            </a:r>
            <a:r>
              <a:rPr lang="en-US" dirty="0" smtClean="0"/>
              <a:t>Prediction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Target variable to be predicted</a:t>
            </a:r>
          </a:p>
          <a:p>
            <a:pPr lvl="1"/>
            <a:r>
              <a:rPr lang="en-US" dirty="0"/>
              <a:t>Training examples</a:t>
            </a:r>
          </a:p>
          <a:p>
            <a:pPr lvl="1"/>
            <a:r>
              <a:rPr lang="en-US" dirty="0"/>
              <a:t>Features in each example (Categorical, Numeric, Text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Example:</a:t>
            </a:r>
            <a:r>
              <a:rPr lang="en-US" dirty="0" smtClean="0"/>
              <a:t> Income </a:t>
            </a:r>
            <a:r>
              <a:rPr lang="en-US" dirty="0"/>
              <a:t>classification problem </a:t>
            </a:r>
          </a:p>
          <a:p>
            <a:pPr lvl="1"/>
            <a:r>
              <a:rPr lang="en-US" dirty="0"/>
              <a:t>Predict if a person makes more than $</a:t>
            </a:r>
            <a:r>
              <a:rPr lang="en-US" dirty="0" smtClean="0"/>
              <a:t>50K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36031" y="2803922"/>
            <a:ext cx="6215063" cy="4018359"/>
          </a:xfrm>
          <a:prstGeom prst="rect">
            <a:avLst/>
          </a:prstGeom>
        </p:spPr>
        <p:txBody>
          <a:bodyPr vert="horz" lIns="84899" tIns="42450" rIns="84899" bIns="42450" rtlCol="0">
            <a:normAutofit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39" indent="-361639"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buFont typeface="+mj-lt"/>
              <a:buAutoNum type="arabicPeriod"/>
              <a:defRPr/>
            </a:pPr>
            <a:endParaRPr lang="en-US" sz="1687" b="1" dirty="0"/>
          </a:p>
          <a:p>
            <a:pPr>
              <a:lnSpc>
                <a:spcPct val="90000"/>
              </a:lnSpc>
              <a:spcBef>
                <a:spcPts val="422"/>
              </a:spcBef>
              <a:spcAft>
                <a:spcPts val="422"/>
              </a:spcAft>
              <a:defRPr/>
            </a:pPr>
            <a:endParaRPr lang="en-US" sz="1406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4373" y="3661172"/>
          <a:ext cx="7554518" cy="10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29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(-1)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&gt;=50K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(+1)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430" y="5000625"/>
            <a:ext cx="813043" cy="3086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Numeric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46932" y="5054203"/>
            <a:ext cx="1013419" cy="308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Categorical</a:t>
            </a: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5053642" y="4679157"/>
            <a:ext cx="1447171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68333" y="4679156"/>
            <a:ext cx="360917" cy="375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8" idx="2"/>
          </p:cNvCxnSpPr>
          <p:nvPr/>
        </p:nvCxnSpPr>
        <p:spPr>
          <a:xfrm flipH="1" flipV="1">
            <a:off x="4491632" y="4711303"/>
            <a:ext cx="56201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</p:cNvCxnSpPr>
          <p:nvPr/>
        </p:nvCxnSpPr>
        <p:spPr>
          <a:xfrm flipH="1" flipV="1">
            <a:off x="2160985" y="4679157"/>
            <a:ext cx="2892657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</p:cNvCxnSpPr>
          <p:nvPr/>
        </p:nvCxnSpPr>
        <p:spPr>
          <a:xfrm flipH="1" flipV="1">
            <a:off x="1196579" y="4679157"/>
            <a:ext cx="944373" cy="321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33225" y="4711303"/>
            <a:ext cx="1313635" cy="289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079509"/>
            <a:ext cx="8231187" cy="4249209"/>
          </a:xfrm>
        </p:spPr>
        <p:txBody>
          <a:bodyPr>
            <a:normAutofit/>
          </a:bodyPr>
          <a:lstStyle/>
          <a:p>
            <a:r>
              <a:rPr lang="en-US" sz="2200" dirty="0"/>
              <a:t>Derive new non-linear features by combining feature pairs </a:t>
            </a:r>
          </a:p>
          <a:p>
            <a:r>
              <a:rPr lang="en-US" sz="2200" dirty="0">
                <a:solidFill>
                  <a:srgbClr val="C00000"/>
                </a:solidFill>
              </a:rPr>
              <a:t>Example:</a:t>
            </a:r>
            <a:r>
              <a:rPr lang="en-US" sz="2200" dirty="0"/>
              <a:t> People with a Masters degree in Business make much more than people with Masters or Business degrees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60947"/>
              </p:ext>
            </p:extLst>
          </p:nvPr>
        </p:nvGraphicFramePr>
        <p:xfrm>
          <a:off x="1295400" y="2476500"/>
          <a:ext cx="7286624" cy="269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59"/>
                <a:gridCol w="910828"/>
                <a:gridCol w="910828"/>
                <a:gridCol w="857250"/>
                <a:gridCol w="1017984"/>
                <a:gridCol w="711277"/>
                <a:gridCol w="1753317"/>
                <a:gridCol w="535781"/>
              </a:tblGrid>
              <a:tr h="711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Education</a:t>
                      </a:r>
                      <a:r>
                        <a:rPr lang="en-US" sz="1400" baseline="0" dirty="0" smtClean="0"/>
                        <a:t> + 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C00000"/>
                          </a:solidFill>
                        </a:rPr>
                        <a:t>Bachelors_Business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algn="l" defTabSz="603728" rtl="0" eaLnBrk="1" latinLnBrk="0" hangingPunct="1"/>
                      <a:r>
                        <a:rPr lang="en-US" sz="140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Masters_Business</a:t>
                      </a:r>
                      <a:endParaRPr lang="en-US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Accounting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Bachelors_Accounting</a:t>
                      </a:r>
                      <a:endParaRPr lang="en-US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Masters_Engineer</a:t>
                      </a:r>
                      <a:endParaRPr lang="en-US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41768" y="4515284"/>
            <a:ext cx="4916846" cy="326518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700" dirty="0" smtClean="0"/>
              <a:t>Quadratic feature over Education and Occupation</a:t>
            </a:r>
            <a:endParaRPr lang="en-US" sz="17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030785" y="4196956"/>
            <a:ext cx="494380" cy="423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16339"/>
              </p:ext>
            </p:extLst>
          </p:nvPr>
        </p:nvGraphicFramePr>
        <p:xfrm>
          <a:off x="1518057" y="2536035"/>
          <a:ext cx="5533307" cy="269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59"/>
                <a:gridCol w="910828"/>
                <a:gridCol w="910828"/>
                <a:gridCol w="857250"/>
                <a:gridCol w="1017984"/>
                <a:gridCol w="711277"/>
                <a:gridCol w="535781"/>
              </a:tblGrid>
              <a:tr h="711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Business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Accounting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Non-linear Feature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079509"/>
            <a:ext cx="8231187" cy="4249209"/>
          </a:xfrm>
        </p:spPr>
        <p:txBody>
          <a:bodyPr>
            <a:normAutofit/>
          </a:bodyPr>
          <a:lstStyle/>
          <a:p>
            <a:r>
              <a:rPr lang="en-US" sz="2200" dirty="0"/>
              <a:t>For numeric features</a:t>
            </a:r>
          </a:p>
          <a:p>
            <a:pPr lvl="1"/>
            <a:r>
              <a:rPr lang="en-US" sz="1800" dirty="0"/>
              <a:t>Log, polynomial power of target variable, feature values -&gt; ensures a more “linear dependence” with output variable </a:t>
            </a:r>
          </a:p>
          <a:p>
            <a:pPr lvl="1"/>
            <a:r>
              <a:rPr lang="en-US" sz="1800" dirty="0"/>
              <a:t>Product/ratio of feature values</a:t>
            </a:r>
          </a:p>
          <a:p>
            <a:r>
              <a:rPr lang="en-US" sz="2200" dirty="0">
                <a:solidFill>
                  <a:srgbClr val="C00000"/>
                </a:solidFill>
              </a:rPr>
              <a:t>Tree path features:</a:t>
            </a:r>
            <a:r>
              <a:rPr lang="en-US" sz="2200" dirty="0"/>
              <a:t> use leaves of decision tree as features </a:t>
            </a:r>
          </a:p>
          <a:p>
            <a:pPr lvl="1"/>
            <a:r>
              <a:rPr lang="en-US" sz="1800" dirty="0"/>
              <a:t>Capture complex relationships between feature values and target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132158" y="3328031"/>
            <a:ext cx="1928813" cy="1483159"/>
            <a:chOff x="4368800" y="4826000"/>
            <a:chExt cx="2895600" cy="2490381"/>
          </a:xfrm>
        </p:grpSpPr>
        <p:sp>
          <p:nvSpPr>
            <p:cNvPr id="4" name="Oval 3"/>
            <p:cNvSpPr/>
            <p:nvPr/>
          </p:nvSpPr>
          <p:spPr>
            <a:xfrm>
              <a:off x="5593907" y="48260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426200" y="5892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826000" y="5892800"/>
              <a:ext cx="304800" cy="304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Connector 7"/>
            <p:cNvCxnSpPr>
              <a:stCxn id="4" idx="3"/>
              <a:endCxn id="6" idx="7"/>
            </p:cNvCxnSpPr>
            <p:nvPr/>
          </p:nvCxnSpPr>
          <p:spPr>
            <a:xfrm flipH="1">
              <a:off x="5086163" y="5086163"/>
              <a:ext cx="552381" cy="8512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5"/>
              <a:endCxn id="5" idx="1"/>
            </p:cNvCxnSpPr>
            <p:nvPr/>
          </p:nvCxnSpPr>
          <p:spPr>
            <a:xfrm>
              <a:off x="5854070" y="5086163"/>
              <a:ext cx="616767" cy="8512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68800" y="7087781"/>
              <a:ext cx="3048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89698" y="7087781"/>
              <a:ext cx="3048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98707" y="7087781"/>
              <a:ext cx="3048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59600" y="7073900"/>
              <a:ext cx="3048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" name="Straight Connector 15"/>
            <p:cNvCxnSpPr>
              <a:stCxn id="6" idx="3"/>
              <a:endCxn id="11" idx="0"/>
            </p:cNvCxnSpPr>
            <p:nvPr/>
          </p:nvCxnSpPr>
          <p:spPr>
            <a:xfrm flipH="1">
              <a:off x="4521200" y="6152963"/>
              <a:ext cx="349437" cy="9348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12" idx="0"/>
            </p:cNvCxnSpPr>
            <p:nvPr/>
          </p:nvCxnSpPr>
          <p:spPr>
            <a:xfrm>
              <a:off x="5086163" y="6152963"/>
              <a:ext cx="355935" cy="9348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5" idx="3"/>
              <a:endCxn id="13" idx="0"/>
            </p:cNvCxnSpPr>
            <p:nvPr/>
          </p:nvCxnSpPr>
          <p:spPr>
            <a:xfrm flipH="1">
              <a:off x="6051107" y="6152963"/>
              <a:ext cx="419730" cy="9348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5"/>
              <a:endCxn id="14" idx="0"/>
            </p:cNvCxnSpPr>
            <p:nvPr/>
          </p:nvCxnSpPr>
          <p:spPr>
            <a:xfrm>
              <a:off x="6686363" y="6152963"/>
              <a:ext cx="425637" cy="9209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070029" y="5127859"/>
            <a:ext cx="838318" cy="280351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Features</a:t>
            </a:r>
          </a:p>
        </p:txBody>
      </p:sp>
      <p:cxnSp>
        <p:nvCxnSpPr>
          <p:cNvPr id="26" name="Straight Arrow Connector 25"/>
          <p:cNvCxnSpPr>
            <a:endCxn id="11" idx="2"/>
          </p:cNvCxnSpPr>
          <p:nvPr/>
        </p:nvCxnSpPr>
        <p:spPr>
          <a:xfrm flipV="1">
            <a:off x="2841312" y="4811189"/>
            <a:ext cx="392361" cy="383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911078" y="4811185"/>
            <a:ext cx="1363806" cy="457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74893" y="3228227"/>
            <a:ext cx="865817" cy="281313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Age &lt; 40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79165" y="3862054"/>
            <a:ext cx="1931315" cy="280351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Education = Bachelors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28878" y="3862054"/>
            <a:ext cx="1032932" cy="280351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Sex = Male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079509"/>
            <a:ext cx="8231187" cy="4249209"/>
          </a:xfrm>
        </p:spPr>
        <p:txBody>
          <a:bodyPr vert="horz" lIns="84875" tIns="42438" rIns="84875" bIns="42438" rtlCol="0">
            <a:norm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Text Features: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Frequent N-grams: Capture multi-word concepts</a:t>
            </a:r>
          </a:p>
          <a:p>
            <a:pPr lvl="1"/>
            <a:r>
              <a:rPr lang="en-US" sz="1800" dirty="0"/>
              <a:t>Parts of speech/Ontology tagging: Focus on words with specific roles </a:t>
            </a:r>
            <a:endParaRPr lang="en-US" sz="1500" dirty="0"/>
          </a:p>
          <a:p>
            <a:pPr lvl="1"/>
            <a:r>
              <a:rPr lang="en-US" sz="1800" dirty="0"/>
              <a:t>Stop-words removal/Stemming: Helps focus on semantics </a:t>
            </a:r>
          </a:p>
          <a:p>
            <a:pPr lvl="1"/>
            <a:r>
              <a:rPr lang="en-US" sz="1800" dirty="0"/>
              <a:t>Lowercasing, punctuation removal: Helps standardize syntax</a:t>
            </a:r>
          </a:p>
          <a:p>
            <a:pPr lvl="1"/>
            <a:r>
              <a:rPr lang="en-US" sz="1800" dirty="0"/>
              <a:t>Cutting off very high/low percentiles: Reduces feature space without substantial loss in predictive power</a:t>
            </a:r>
          </a:p>
          <a:p>
            <a:pPr lvl="1"/>
            <a:r>
              <a:rPr lang="en-US" sz="1800" dirty="0"/>
              <a:t>TF-IDF normalization: Corpus wide normalization of word frequency</a:t>
            </a:r>
          </a:p>
          <a:p>
            <a:r>
              <a:rPr lang="en-US" sz="2200" dirty="0">
                <a:solidFill>
                  <a:srgbClr val="C00000"/>
                </a:solidFill>
              </a:rPr>
              <a:t>Web-page features:</a:t>
            </a:r>
          </a:p>
          <a:p>
            <a:pPr lvl="1"/>
            <a:r>
              <a:rPr lang="en-US" sz="1800" dirty="0"/>
              <a:t>Multiple fields of text: URL, in/out anchor text, title, frames, body, presence of certain HTML elements (tables/images)</a:t>
            </a:r>
          </a:p>
          <a:p>
            <a:pPr lvl="1"/>
            <a:r>
              <a:rPr lang="en-US" sz="1800" dirty="0"/>
              <a:t>Relative style (italics/bold, font-size) &amp;  positioning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6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10"/>
            <a:ext cx="8229600" cy="4095749"/>
          </a:xfrm>
        </p:spPr>
        <p:txBody>
          <a:bodyPr>
            <a:normAutofit fontScale="85000" lnSpcReduction="20000"/>
          </a:bodyPr>
          <a:lstStyle/>
          <a:p>
            <a:pPr marL="318287" lvl="1" indent="-318287">
              <a:buFont typeface="Arial"/>
              <a:buChar char="•"/>
            </a:pPr>
            <a:r>
              <a:rPr lang="en-US" sz="3000" dirty="0"/>
              <a:t>Often,  “Less is More“</a:t>
            </a:r>
            <a:endParaRPr lang="en-US" dirty="0" smtClean="0"/>
          </a:p>
          <a:p>
            <a:pPr lvl="1"/>
            <a:r>
              <a:rPr lang="en-US" sz="2500" dirty="0"/>
              <a:t>Better generalization behavior  (useful to prevent “</a:t>
            </a:r>
            <a:r>
              <a:rPr lang="en-US" sz="2500" dirty="0" err="1"/>
              <a:t>overfitting</a:t>
            </a:r>
            <a:r>
              <a:rPr lang="en-US" sz="2500" dirty="0"/>
              <a:t>”)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robust parameter estimates with smaller number of non-redundant features </a:t>
            </a:r>
            <a:endParaRPr lang="en-US" sz="1300" dirty="0"/>
          </a:p>
          <a:p>
            <a:r>
              <a:rPr lang="en-US" dirty="0" smtClean="0"/>
              <a:t>Strategies for selecting features with predictive power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eatures that are strongly correlated with target variable </a:t>
            </a:r>
          </a:p>
          <a:p>
            <a:pPr lvl="2"/>
            <a:r>
              <a:rPr lang="en-US" dirty="0" smtClean="0"/>
              <a:t>Information gain, mutual information, Chi-square score, Pearson’s correlation coefficient</a:t>
            </a:r>
          </a:p>
          <a:p>
            <a:pPr lvl="1"/>
            <a:r>
              <a:rPr lang="en-US" dirty="0" smtClean="0"/>
              <a:t>Features with high correlation with residual of target given other variables</a:t>
            </a:r>
          </a:p>
          <a:p>
            <a:pPr lvl="2"/>
            <a:r>
              <a:rPr lang="en-US" dirty="0" smtClean="0"/>
              <a:t>Forward/backward selection, ANOVA analysis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eatures with high importance scores (e.g. weights) during model training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63" y="1785940"/>
            <a:ext cx="3089846" cy="289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3"/>
            <a:ext cx="8229600" cy="39350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Random projections: </a:t>
            </a:r>
            <a:r>
              <a:rPr lang="en-US" dirty="0" smtClean="0"/>
              <a:t>Consider projections along random directions (new features obtained by combining a random subset of features)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Principal Component Analysis (PCA): </a:t>
            </a:r>
            <a:r>
              <a:rPr lang="en-US" dirty="0" smtClean="0"/>
              <a:t>Consider projections in directions with maximum variance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5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446861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1011" y="466036"/>
            <a:ext cx="1125141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00" b="1" dirty="0">
                <a:ln w="0"/>
                <a:solidFill>
                  <a:srgbClr val="9BBB59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30" y="821533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18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30" y="1196584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Data</a:t>
              </a:r>
              <a:r>
                <a:rPr lang="en-US" sz="800" b="1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Collection</a:t>
              </a: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&amp;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98" y="1646717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Preparation &amp; Cleaning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30" y="2160992"/>
            <a:ext cx="1285875" cy="347187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Visualization  &amp; Analysis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30" y="2643194"/>
            <a:ext cx="1285875" cy="347187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Feature Engineering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857430" y="3697606"/>
            <a:ext cx="1285875" cy="231458"/>
            <a:chOff x="5588000" y="5106416"/>
            <a:chExt cx="1828800" cy="329184"/>
          </a:xfrm>
        </p:grpSpPr>
        <p:sp>
          <p:nvSpPr>
            <p:cNvPr id="30" name="Rounded Rectangle 29"/>
            <p:cNvSpPr/>
            <p:nvPr/>
          </p:nvSpPr>
          <p:spPr>
            <a:xfrm>
              <a:off x="5588000" y="51410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772465" y="51064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Evaluation  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3857430" y="3212831"/>
            <a:ext cx="1285875" cy="287608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Rounded Rectangle 4"/>
          <p:cNvSpPr/>
          <p:nvPr/>
        </p:nvSpPr>
        <p:spPr>
          <a:xfrm>
            <a:off x="3955316" y="3178976"/>
            <a:ext cx="1042680" cy="3214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893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Model Training + Parameter Tuning</a:t>
            </a:r>
            <a:r>
              <a:rPr lang="en-US" sz="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endParaRPr lang="en-US" sz="8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4425346" y="297966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425347" y="2488457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3822803" y="4929902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Deployment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20003" y="482207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434268" y="514354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4426755" y="3911245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93207" y="3948612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Performance</a:t>
            </a:r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3947" y="5248528"/>
            <a:ext cx="800726" cy="238032"/>
          </a:xfrm>
          <a:prstGeom prst="rect">
            <a:avLst/>
          </a:prstGeom>
          <a:noFill/>
        </p:spPr>
        <p:txBody>
          <a:bodyPr wrap="none" lIns="64277" tIns="32139" rIns="64277" bIns="32139">
            <a:spAutoFit/>
          </a:bodyPr>
          <a:lstStyle/>
          <a:p>
            <a:pPr algn="ctr"/>
            <a:r>
              <a:rPr lang="en-US" sz="1100" b="1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Predictions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93201" y="4665809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Yes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55" y="3500439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66" y="2964663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35" y="2491954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4" y="200025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00366" y="2000256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4" y="150844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00366" y="147589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66" y="103592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4924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442494" y="640341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51" y="2011363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4" y="4444729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2" y="4421877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25278"/>
            <a:ext cx="967658" cy="46770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>
                <a:solidFill>
                  <a:srgbClr val="9BBB59">
                    <a:lumMod val="50000"/>
                  </a:srgbClr>
                </a:solidFill>
              </a:rPr>
              <a:t>Data </a:t>
            </a:r>
            <a:r>
              <a:rPr lang="en-US" sz="1100" dirty="0">
                <a:solidFill>
                  <a:srgbClr val="9BBB59">
                    <a:lumMod val="50000"/>
                  </a:srgbClr>
                </a:solidFill>
              </a:rPr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33" y="2774328"/>
            <a:ext cx="1017984" cy="43423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1100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Feature</a:t>
            </a: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43" y="-89295"/>
            <a:ext cx="7865269" cy="465796"/>
          </a:xfrm>
          <a:prstGeom prst="rect">
            <a:avLst/>
          </a:prstGeom>
        </p:spPr>
        <p:txBody>
          <a:bodyPr lIns="64277" tIns="32139" rIns="64277" bIns="32139"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GB" dirty="0" smtClean="0">
                <a:solidFill>
                  <a:prstClr val="black"/>
                </a:solidFill>
                <a:latin typeface="Calibri"/>
              </a:rPr>
            </a:br>
            <a:r>
              <a:rPr lang="en-GB" sz="10100" dirty="0">
                <a:solidFill>
                  <a:prstClr val="black"/>
                </a:solidFill>
                <a:latin typeface="Calibri"/>
              </a:rPr>
              <a:t>Model Building Process</a:t>
            </a:r>
            <a:br>
              <a:rPr lang="en-GB" sz="10100" dirty="0">
                <a:solidFill>
                  <a:prstClr val="black"/>
                </a:solidFill>
                <a:latin typeface="Calibri"/>
              </a:rPr>
            </a:br>
            <a:endParaRPr lang="en-GB" sz="10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4036219" y="4103148"/>
            <a:ext cx="803672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 defTabSz="218718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Meet</a:t>
            </a:r>
            <a:br>
              <a:rPr lang="en-US" sz="800" dirty="0">
                <a:solidFill>
                  <a:prstClr val="white"/>
                </a:solidFill>
                <a:latin typeface="Calibri"/>
              </a:rPr>
            </a:br>
            <a:r>
              <a:rPr lang="en-US" sz="800" dirty="0">
                <a:solidFill>
                  <a:prstClr val="white"/>
                </a:solidFill>
                <a:latin typeface="Calibri"/>
              </a:rPr>
              <a:t>Business Goals?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334579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32" y="2334587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079500"/>
            <a:ext cx="8231187" cy="440332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Model training algorithms have multiple parameters</a:t>
            </a:r>
            <a:endParaRPr lang="en-US" sz="2200" u="sng" dirty="0">
              <a:solidFill>
                <a:srgbClr val="C00000"/>
              </a:solidFill>
            </a:endParaRPr>
          </a:p>
          <a:p>
            <a:r>
              <a:rPr lang="en-US" sz="2200" dirty="0"/>
              <a:t>Loss function</a:t>
            </a:r>
          </a:p>
          <a:p>
            <a:pPr lvl="1"/>
            <a:r>
              <a:rPr lang="en-US" sz="1800" dirty="0"/>
              <a:t>Squared: regression, classification</a:t>
            </a:r>
          </a:p>
          <a:p>
            <a:pPr lvl="1"/>
            <a:r>
              <a:rPr lang="en-US" sz="1800" dirty="0"/>
              <a:t>Hinge: classification only, more robust to outliers </a:t>
            </a:r>
          </a:p>
          <a:p>
            <a:pPr lvl="1"/>
            <a:r>
              <a:rPr lang="en-US" sz="1800" dirty="0"/>
              <a:t>Logistic: classification only, better for skewed class distributions </a:t>
            </a:r>
          </a:p>
          <a:p>
            <a:r>
              <a:rPr lang="en-US" sz="2200" dirty="0"/>
              <a:t>Number of passes</a:t>
            </a:r>
          </a:p>
          <a:p>
            <a:pPr lvl="1"/>
            <a:r>
              <a:rPr lang="en-US" sz="1800" dirty="0"/>
              <a:t>More passes -&gt; better fit on training data, but diminishing returns  </a:t>
            </a:r>
          </a:p>
          <a:p>
            <a:r>
              <a:rPr lang="en-US" sz="2200" dirty="0"/>
              <a:t>Regularization</a:t>
            </a:r>
          </a:p>
          <a:p>
            <a:pPr lvl="1"/>
            <a:r>
              <a:rPr lang="en-US" sz="1800" dirty="0"/>
              <a:t>Prevent </a:t>
            </a:r>
            <a:r>
              <a:rPr lang="en-US" sz="1800" dirty="0" err="1"/>
              <a:t>overfitting</a:t>
            </a:r>
            <a:r>
              <a:rPr lang="en-US" sz="1800" dirty="0"/>
              <a:t> by constraining weights to be small </a:t>
            </a:r>
          </a:p>
          <a:p>
            <a:r>
              <a:rPr lang="en-US" sz="2200" dirty="0"/>
              <a:t>Learning parameters (e.g. decay rate)</a:t>
            </a:r>
          </a:p>
          <a:p>
            <a:pPr lvl="1"/>
            <a:r>
              <a:rPr lang="en-US" sz="1800" dirty="0"/>
              <a:t>Decaying too aggressively -&gt; algorithm never reaches optimum</a:t>
            </a:r>
          </a:p>
          <a:p>
            <a:pPr lvl="1"/>
            <a:r>
              <a:rPr lang="en-US" sz="1800" dirty="0"/>
              <a:t>Decaying too slowly -&gt; algorithm bounces around, never converges to optimum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Tuning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14" y="1186658"/>
            <a:ext cx="8231187" cy="4403328"/>
          </a:xfrm>
        </p:spPr>
        <p:txBody>
          <a:bodyPr>
            <a:normAutofit/>
          </a:bodyPr>
          <a:lstStyle/>
          <a:p>
            <a:r>
              <a:rPr lang="en-US" sz="2200" dirty="0"/>
              <a:t>Optimize one parameter at a time (keeping others fixed at defaults)</a:t>
            </a:r>
          </a:p>
          <a:p>
            <a:pPr lvl="1"/>
            <a:r>
              <a:rPr lang="en-US" sz="1800" dirty="0"/>
              <a:t>May not work too well if strong correlation between parameters </a:t>
            </a:r>
          </a:p>
          <a:p>
            <a:r>
              <a:rPr lang="en-US" sz="2200" dirty="0"/>
              <a:t>Randomly explore joint parameter configuration space – stop when model performance improvement drops below threshold</a:t>
            </a:r>
          </a:p>
          <a:p>
            <a:r>
              <a:rPr lang="en-US" sz="2200" dirty="0"/>
              <a:t>Use </a:t>
            </a:r>
            <a:r>
              <a:rPr lang="en-US" sz="2200" i="1" dirty="0"/>
              <a:t>k</a:t>
            </a:r>
            <a:r>
              <a:rPr lang="en-US" sz="2200" dirty="0"/>
              <a:t>-fold cross-validation to evaluate model performance for a given parameter setting</a:t>
            </a:r>
          </a:p>
          <a:p>
            <a:pPr lvl="1"/>
            <a:r>
              <a:rPr lang="en-US" sz="1800" dirty="0"/>
              <a:t>Randomly split training data into </a:t>
            </a:r>
            <a:r>
              <a:rPr lang="en-US" sz="1800" i="1" dirty="0"/>
              <a:t>k</a:t>
            </a:r>
            <a:r>
              <a:rPr lang="en-US" sz="1800" dirty="0"/>
              <a:t> parts </a:t>
            </a:r>
          </a:p>
          <a:p>
            <a:pPr lvl="1"/>
            <a:r>
              <a:rPr lang="en-US" sz="1800" dirty="0"/>
              <a:t>Train models on k training sets, each containing k-1 parts</a:t>
            </a:r>
          </a:p>
          <a:p>
            <a:pPr lvl="1"/>
            <a:r>
              <a:rPr lang="en-US" sz="1800" dirty="0"/>
              <a:t>Test each model on remaining part (not used for training)</a:t>
            </a:r>
          </a:p>
          <a:p>
            <a:pPr lvl="1"/>
            <a:r>
              <a:rPr lang="en-US" sz="1800" dirty="0"/>
              <a:t>Average </a:t>
            </a:r>
            <a:r>
              <a:rPr lang="en-US" sz="1800" i="1" dirty="0"/>
              <a:t>k</a:t>
            </a:r>
            <a:r>
              <a:rPr lang="en-US" sz="1800" dirty="0"/>
              <a:t> model performance scores </a:t>
            </a:r>
          </a:p>
          <a:p>
            <a:endParaRPr lang="en-US" sz="22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55270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Hands-on Session</a:t>
            </a:r>
          </a:p>
          <a:p>
            <a:pPr algn="ctr"/>
            <a:r>
              <a:rPr lang="en-US" sz="2800" dirty="0" smtClean="0"/>
              <a:t>Practical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0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446861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1011" y="466036"/>
            <a:ext cx="1125141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00" b="1" dirty="0">
                <a:ln w="0"/>
                <a:solidFill>
                  <a:srgbClr val="9BBB59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30" y="821533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18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30" y="1196584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Data</a:t>
              </a:r>
              <a:r>
                <a:rPr lang="en-US" sz="800" b="1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Collection</a:t>
              </a: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&amp;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98" y="1646717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Preparation &amp; Cleaning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30" y="2160992"/>
            <a:ext cx="1285875" cy="347187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Visualization  &amp; Analysis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30" y="2643194"/>
            <a:ext cx="1285875" cy="347187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Feature Engineering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3857430" y="3721987"/>
            <a:ext cx="1285875" cy="207077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Rounded Rectangle 4"/>
          <p:cNvSpPr/>
          <p:nvPr/>
        </p:nvSpPr>
        <p:spPr>
          <a:xfrm>
            <a:off x="3987121" y="3697606"/>
            <a:ext cx="1042680" cy="231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893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Model Evaluation  </a:t>
            </a:r>
            <a:endParaRPr lang="en-US" sz="8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3857430" y="3178976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Training + Parameter Tuning</a:t>
              </a:r>
              <a:r>
                <a:rPr lang="en-US" sz="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 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7966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425347" y="2488457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3822803" y="4929902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Deployment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20003" y="482207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434268" y="514354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4426755" y="3911245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93207" y="3948612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Performance</a:t>
            </a:r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3947" y="5248528"/>
            <a:ext cx="800726" cy="238032"/>
          </a:xfrm>
          <a:prstGeom prst="rect">
            <a:avLst/>
          </a:prstGeom>
          <a:noFill/>
        </p:spPr>
        <p:txBody>
          <a:bodyPr wrap="none" lIns="64277" tIns="32139" rIns="64277" bIns="32139">
            <a:spAutoFit/>
          </a:bodyPr>
          <a:lstStyle/>
          <a:p>
            <a:pPr algn="ctr"/>
            <a:r>
              <a:rPr lang="en-US" sz="1100" b="1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Predictions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93201" y="4665809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Yes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55" y="3500439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66" y="2964663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35" y="2491954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4" y="200025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00366" y="2000256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4" y="150844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00366" y="147589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66" y="103592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4924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442494" y="640341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51" y="2011363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4" y="4444729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2" y="4421877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25278"/>
            <a:ext cx="967658" cy="46770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>
                <a:solidFill>
                  <a:srgbClr val="9BBB59">
                    <a:lumMod val="50000"/>
                  </a:srgbClr>
                </a:solidFill>
              </a:rPr>
              <a:t>Data </a:t>
            </a:r>
            <a:r>
              <a:rPr lang="en-US" sz="1100" dirty="0">
                <a:solidFill>
                  <a:srgbClr val="9BBB59">
                    <a:lumMod val="50000"/>
                  </a:srgbClr>
                </a:solidFill>
              </a:rPr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33" y="2774328"/>
            <a:ext cx="1017984" cy="43423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1100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Feature</a:t>
            </a: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43" y="-89295"/>
            <a:ext cx="7865269" cy="465796"/>
          </a:xfrm>
          <a:prstGeom prst="rect">
            <a:avLst/>
          </a:prstGeom>
        </p:spPr>
        <p:txBody>
          <a:bodyPr lIns="64277" tIns="32139" rIns="64277" bIns="32139"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GB" dirty="0" smtClean="0">
                <a:solidFill>
                  <a:prstClr val="black"/>
                </a:solidFill>
                <a:latin typeface="Calibri"/>
              </a:rPr>
            </a:br>
            <a:r>
              <a:rPr lang="en-GB" sz="10100" dirty="0">
                <a:solidFill>
                  <a:prstClr val="black"/>
                </a:solidFill>
                <a:latin typeface="Calibri"/>
              </a:rPr>
              <a:t>Model Building Process</a:t>
            </a:r>
            <a:br>
              <a:rPr lang="en-GB" sz="10100" dirty="0">
                <a:solidFill>
                  <a:prstClr val="black"/>
                </a:solidFill>
                <a:latin typeface="Calibri"/>
              </a:rPr>
            </a:br>
            <a:endParaRPr lang="en-GB" sz="10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4036219" y="4103148"/>
            <a:ext cx="803672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 defTabSz="218718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Meet</a:t>
            </a:r>
            <a:br>
              <a:rPr lang="en-US" sz="800" dirty="0">
                <a:solidFill>
                  <a:prstClr val="white"/>
                </a:solidFill>
                <a:latin typeface="Calibri"/>
              </a:rPr>
            </a:br>
            <a:r>
              <a:rPr lang="en-US" sz="800" dirty="0">
                <a:solidFill>
                  <a:prstClr val="white"/>
                </a:solidFill>
                <a:latin typeface="Calibri"/>
              </a:rPr>
              <a:t>Business Goals?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334579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32" y="2334587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40235"/>
            <a:ext cx="8231187" cy="4296172"/>
          </a:xfrm>
        </p:spPr>
        <p:txBody>
          <a:bodyPr>
            <a:normAutofit/>
          </a:bodyPr>
          <a:lstStyle/>
          <a:p>
            <a:r>
              <a:rPr lang="en-US" sz="2250" dirty="0"/>
              <a:t>Classification: </a:t>
            </a:r>
            <a:r>
              <a:rPr lang="en-US" sz="2250" i="1" dirty="0"/>
              <a:t>Y </a:t>
            </a:r>
            <a:r>
              <a:rPr lang="en-US" sz="2250" dirty="0"/>
              <a:t>is categorical </a:t>
            </a:r>
          </a:p>
          <a:p>
            <a:pPr lvl="1"/>
            <a:r>
              <a:rPr lang="en-US" sz="1828" dirty="0">
                <a:solidFill>
                  <a:srgbClr val="800000"/>
                </a:solidFill>
              </a:rPr>
              <a:t>Examples: </a:t>
            </a:r>
          </a:p>
          <a:p>
            <a:pPr lvl="2"/>
            <a:r>
              <a:rPr lang="en-US" sz="1828" dirty="0"/>
              <a:t>Web page classification as e-Commerce/non e-Commerce (Binary)</a:t>
            </a:r>
          </a:p>
          <a:p>
            <a:pPr lvl="2"/>
            <a:r>
              <a:rPr lang="en-US" sz="1828" dirty="0"/>
              <a:t>Product classification into categories (Multi-class)</a:t>
            </a:r>
          </a:p>
          <a:p>
            <a:pPr lvl="1"/>
            <a:r>
              <a:rPr lang="en-US" sz="1828" dirty="0">
                <a:solidFill>
                  <a:srgbClr val="800000"/>
                </a:solidFill>
              </a:rPr>
              <a:t>Model F:  </a:t>
            </a:r>
            <a:r>
              <a:rPr lang="en-US" sz="1828" dirty="0"/>
              <a:t>Logistic Regression, Decision Trees, Random Forests, Support Vector Machines, Naïve Bayes, etc.</a:t>
            </a:r>
            <a:endParaRPr lang="en-US" sz="2250" dirty="0"/>
          </a:p>
          <a:p>
            <a:r>
              <a:rPr lang="en-US" sz="2250" dirty="0"/>
              <a:t>Regression: </a:t>
            </a:r>
            <a:r>
              <a:rPr lang="en-US" sz="2250" i="1" dirty="0"/>
              <a:t>Y </a:t>
            </a:r>
            <a:r>
              <a:rPr lang="en-US" sz="2250" dirty="0"/>
              <a:t>is numeric  (ordinal/real-valued)</a:t>
            </a:r>
          </a:p>
          <a:p>
            <a:pPr lvl="1"/>
            <a:r>
              <a:rPr lang="en-US" sz="1828" dirty="0">
                <a:solidFill>
                  <a:srgbClr val="800000"/>
                </a:solidFill>
              </a:rPr>
              <a:t>Examples:</a:t>
            </a:r>
          </a:p>
          <a:p>
            <a:pPr lvl="2"/>
            <a:r>
              <a:rPr lang="en-US" sz="1828" dirty="0"/>
              <a:t>Base price markup prediction for a product</a:t>
            </a:r>
          </a:p>
          <a:p>
            <a:pPr lvl="2"/>
            <a:r>
              <a:rPr lang="en-US" sz="1828" dirty="0"/>
              <a:t>Forecasting demand for a product</a:t>
            </a:r>
          </a:p>
          <a:p>
            <a:pPr lvl="1"/>
            <a:r>
              <a:rPr lang="en-US" sz="1828" dirty="0">
                <a:solidFill>
                  <a:srgbClr val="800000"/>
                </a:solidFill>
              </a:rPr>
              <a:t>Model F: </a:t>
            </a:r>
            <a:r>
              <a:rPr lang="en-US" sz="1828" dirty="0"/>
              <a:t>Linear Regression, Regression Trees, Kernel Regression, etc.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F96CF2-4574-4061-8F0D-263FA740E9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93540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57252766"/>
              </p:ext>
            </p:extLst>
          </p:nvPr>
        </p:nvGraphicFramePr>
        <p:xfrm>
          <a:off x="-89297" y="0"/>
          <a:ext cx="9144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6" name="Chart" r:id="rId4" imgW="6514981" imgH="3143310" progId="Excel.Chart.8">
                  <p:embed/>
                </p:oleObj>
              </mc:Choice>
              <mc:Fallback>
                <p:oleObj name="Chart" r:id="rId4" imgW="6514981" imgH="3143310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9297" y="0"/>
                        <a:ext cx="9144000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571932"/>
              </p:ext>
            </p:extLst>
          </p:nvPr>
        </p:nvGraphicFramePr>
        <p:xfrm>
          <a:off x="67789" y="1946675"/>
          <a:ext cx="90678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name="Chart" r:id="rId6" imgW="6457890" imgH="3876735" progId="Excel.Chart.8">
                  <p:embed/>
                </p:oleObj>
              </mc:Choice>
              <mc:Fallback>
                <p:oleObj name="Chart" r:id="rId6" imgW="6457890" imgH="387673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9" y="1946675"/>
                        <a:ext cx="9067800" cy="323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1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824815"/>
              </p:ext>
            </p:extLst>
          </p:nvPr>
        </p:nvGraphicFramePr>
        <p:xfrm>
          <a:off x="101185" y="3339704"/>
          <a:ext cx="90678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Chart" r:id="rId8" imgW="6457890" imgH="3876735" progId="Excel.Chart.8">
                  <p:embed/>
                </p:oleObj>
              </mc:Choice>
              <mc:Fallback>
                <p:oleObj name="Chart" r:id="rId8" imgW="6457890" imgH="3876735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85" y="3339704"/>
                        <a:ext cx="9067800" cy="323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Line 6"/>
          <p:cNvSpPr>
            <a:spLocks noChangeShapeType="1"/>
          </p:cNvSpPr>
          <p:nvPr/>
        </p:nvSpPr>
        <p:spPr bwMode="auto">
          <a:xfrm>
            <a:off x="5334000" y="2984500"/>
            <a:ext cx="0" cy="19685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882" tIns="42442" rIns="84882" bIns="42442"/>
          <a:lstStyle/>
          <a:p>
            <a:endParaRPr lang="en-US" sz="1700"/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152400" y="3365500"/>
            <a:ext cx="5105400" cy="12065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882" tIns="42442" rIns="84882" bIns="42442" anchor="ctr"/>
          <a:lstStyle/>
          <a:p>
            <a:endParaRPr lang="en-US" sz="1700"/>
          </a:p>
        </p:txBody>
      </p:sp>
      <p:sp>
        <p:nvSpPr>
          <p:cNvPr id="193546" name="Text Box 10"/>
          <p:cNvSpPr txBox="1">
            <a:spLocks noChangeArrowheads="1"/>
          </p:cNvSpPr>
          <p:nvPr/>
        </p:nvSpPr>
        <p:spPr bwMode="auto">
          <a:xfrm>
            <a:off x="1676402" y="1841507"/>
            <a:ext cx="6593312" cy="34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882" tIns="42442" rIns="84882" bIns="42442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700" dirty="0">
                <a:solidFill>
                  <a:prstClr val="black"/>
                </a:solidFill>
              </a:rPr>
              <a:t>Customer Transactions – Blues are Good (-1), Reds are Fraud (+1)</a:t>
            </a:r>
          </a:p>
        </p:txBody>
      </p:sp>
      <p:sp>
        <p:nvSpPr>
          <p:cNvPr id="193548" name="Text Box 12"/>
          <p:cNvSpPr txBox="1">
            <a:spLocks noChangeArrowheads="1"/>
          </p:cNvSpPr>
          <p:nvPr/>
        </p:nvSpPr>
        <p:spPr bwMode="auto">
          <a:xfrm>
            <a:off x="304800" y="4942422"/>
            <a:ext cx="8686800" cy="34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882" tIns="42442" rIns="84882" bIns="42442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r>
              <a:rPr lang="en-US" sz="1700" b="1" dirty="0">
                <a:solidFill>
                  <a:srgbClr val="800000"/>
                </a:solidFill>
              </a:rPr>
              <a:t>Operational Decision Point</a:t>
            </a:r>
            <a:r>
              <a:rPr lang="en-US" sz="1700" dirty="0">
                <a:solidFill>
                  <a:prstClr val="black"/>
                </a:solidFill>
              </a:rPr>
              <a:t>: </a:t>
            </a:r>
            <a:r>
              <a:rPr lang="en-US" sz="1700" dirty="0" err="1">
                <a:solidFill>
                  <a:prstClr val="black"/>
                </a:solidFill>
              </a:rPr>
              <a:t>Thresholding</a:t>
            </a:r>
            <a:r>
              <a:rPr lang="en-US" sz="1700" dirty="0">
                <a:solidFill>
                  <a:prstClr val="black"/>
                </a:solidFill>
              </a:rPr>
              <a:t> on the score </a:t>
            </a:r>
            <a:r>
              <a:rPr lang="en-US" sz="1700" dirty="0">
                <a:solidFill>
                  <a:srgbClr val="800000"/>
                </a:solidFill>
                <a:sym typeface="Wingdings"/>
              </a:rPr>
              <a:t>(User has to choose! )</a:t>
            </a:r>
          </a:p>
        </p:txBody>
      </p:sp>
      <p:sp>
        <p:nvSpPr>
          <p:cNvPr id="193551" name="Text Box 15"/>
          <p:cNvSpPr txBox="1">
            <a:spLocks noChangeArrowheads="1"/>
          </p:cNvSpPr>
          <p:nvPr/>
        </p:nvSpPr>
        <p:spPr bwMode="auto">
          <a:xfrm>
            <a:off x="381001" y="3111507"/>
            <a:ext cx="7619697" cy="34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882" tIns="42442" rIns="84882" bIns="42442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700" dirty="0">
                <a:solidFill>
                  <a:prstClr val="black"/>
                </a:solidFill>
              </a:rPr>
              <a:t>Score using transaction attributes to create a rank order from low to high risk</a:t>
            </a:r>
          </a:p>
        </p:txBody>
      </p:sp>
      <p:sp>
        <p:nvSpPr>
          <p:cNvPr id="92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– 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63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20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0"/>
                                        <p:tgtEl>
                                          <p:spTgt spid="19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2000"/>
                                        <p:tgtEl>
                                          <p:spTgt spid="19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93540" grpId="0"/>
      <p:bldOleChart spid="193549" grpId="0"/>
      <p:bldOleChart spid="193541" grpId="0"/>
      <p:bldP spid="193542" grpId="0" animBg="1"/>
      <p:bldP spid="193543" grpId="0" animBg="1"/>
      <p:bldP spid="193546" grpId="0"/>
      <p:bldP spid="193548" grpId="0"/>
      <p:bldP spid="19355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– 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672" y="1152264"/>
            <a:ext cx="8490743" cy="438414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ym typeface="Wingdings"/>
              </a:rPr>
              <a:t>For each threshold,</a:t>
            </a:r>
            <a:r>
              <a:rPr lang="en-US" dirty="0" smtClean="0">
                <a:solidFill>
                  <a:srgbClr val="800000"/>
                </a:solidFill>
                <a:sym typeface="Wingdings"/>
              </a:rPr>
              <a:t> Confusion matrix </a:t>
            </a:r>
            <a:r>
              <a:rPr lang="en-US" dirty="0" smtClean="0">
                <a:sym typeface="Wingdings"/>
              </a:rPr>
              <a:t>for binary classification of +1 vs. -1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Precision = TP/(TP+FP): How correct are you on the ones you predicted +1?</a:t>
            </a:r>
          </a:p>
          <a:p>
            <a:r>
              <a:rPr lang="en-US" dirty="0" smtClean="0">
                <a:sym typeface="Wingdings"/>
              </a:rPr>
              <a:t>Recall = TP/(TP+FN): What fraction of actual +1’s did you correctly predict ?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True Positive Rate (TPR) = Recall </a:t>
            </a:r>
          </a:p>
          <a:p>
            <a:r>
              <a:rPr lang="en-US" dirty="0" smtClean="0">
                <a:sym typeface="Wingdings"/>
              </a:rPr>
              <a:t>False Positive Rate (FPR) = FP/(FP+TN): What fraction of -1’s did you wrongly predict? </a:t>
            </a:r>
          </a:p>
          <a:p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49677"/>
              </p:ext>
            </p:extLst>
          </p:nvPr>
        </p:nvGraphicFramePr>
        <p:xfrm>
          <a:off x="1752601" y="1625205"/>
          <a:ext cx="5410200" cy="192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  <a:gridCol w="1803400"/>
                <a:gridCol w="1803400"/>
              </a:tblGrid>
              <a:tr h="68580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Actual +1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Actual</a:t>
                      </a:r>
                      <a:r>
                        <a:rPr lang="en-US" sz="2000" baseline="0" dirty="0" smtClean="0"/>
                        <a:t> -1</a:t>
                      </a:r>
                      <a:endParaRPr lang="en-US" sz="2000" dirty="0"/>
                    </a:p>
                  </a:txBody>
                  <a:tcPr marT="38100" marB="38100"/>
                </a:tc>
              </a:tr>
              <a:tr h="55033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Predicted +1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TP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FP</a:t>
                      </a:r>
                      <a:endParaRPr lang="en-US" sz="2000" dirty="0"/>
                    </a:p>
                  </a:txBody>
                  <a:tcPr marT="38100" marB="3810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Predicted -1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FN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TN</a:t>
                      </a:r>
                      <a:endParaRPr lang="en-US" sz="2000" dirty="0"/>
                    </a:p>
                  </a:txBody>
                  <a:tcPr marT="38100" marB="3810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12964" y="5284228"/>
            <a:ext cx="407987" cy="254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1pPr>
            <a:lvl2pPr marL="689676" indent="-265259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2pPr>
            <a:lvl3pPr marL="1061040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3pPr>
            <a:lvl4pPr marL="1485456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4pPr>
            <a:lvl5pPr marL="1909871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5pPr>
            <a:lvl6pPr marL="2334288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6pPr>
            <a:lvl7pPr marL="2758705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7pPr>
            <a:lvl8pPr marL="3183120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8pPr>
            <a:lvl9pPr marL="3607536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defRPr/>
            </a:pPr>
            <a:fld id="{7B9D2652-AA41-4411-999E-4360D024B5FB}" type="slidenum">
              <a:rPr lang="en-US" sz="800">
                <a:solidFill>
                  <a:prstClr val="black"/>
                </a:solidFill>
                <a:latin typeface="Arial" pitchFamily="34" charset="0"/>
              </a:rPr>
              <a:pPr algn="r">
                <a:defRPr/>
              </a:pPr>
              <a:t>82</a:t>
            </a:fld>
            <a:endParaRPr lang="en-US" sz="800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15363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7232" y="996725"/>
            <a:ext cx="3310096" cy="277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27000"/>
            <a:ext cx="8229600" cy="635000"/>
          </a:xfrm>
          <a:solidFill>
            <a:schemeClr val="bg1"/>
          </a:solidFill>
          <a:ln cap="flat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ROC Curve &amp; AUC</a:t>
            </a:r>
          </a:p>
        </p:txBody>
      </p:sp>
      <p:pic>
        <p:nvPicPr>
          <p:cNvPr id="1536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07" y="1850528"/>
            <a:ext cx="3740944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9" name="Line 5"/>
          <p:cNvSpPr>
            <a:spLocks noChangeShapeType="1"/>
          </p:cNvSpPr>
          <p:nvPr/>
        </p:nvSpPr>
        <p:spPr bwMode="auto">
          <a:xfrm>
            <a:off x="5322094" y="767953"/>
            <a:ext cx="0" cy="40005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882" tIns="42442" rIns="84882" bIns="42442"/>
          <a:lstStyle/>
          <a:p>
            <a:endParaRPr lang="en-US" sz="1700"/>
          </a:p>
        </p:txBody>
      </p:sp>
      <p:sp>
        <p:nvSpPr>
          <p:cNvPr id="195599" name="Line 15"/>
          <p:cNvSpPr>
            <a:spLocks noChangeShapeType="1"/>
          </p:cNvSpPr>
          <p:nvPr/>
        </p:nvSpPr>
        <p:spPr bwMode="auto">
          <a:xfrm>
            <a:off x="4883223" y="2627590"/>
            <a:ext cx="43888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882" tIns="42442" rIns="84882" bIns="42442"/>
          <a:lstStyle/>
          <a:p>
            <a:endParaRPr lang="en-US" sz="1700"/>
          </a:p>
        </p:txBody>
      </p:sp>
      <p:sp>
        <p:nvSpPr>
          <p:cNvPr id="15368" name="Text Box 16"/>
          <p:cNvSpPr txBox="1">
            <a:spLocks noChangeArrowheads="1"/>
          </p:cNvSpPr>
          <p:nvPr/>
        </p:nvSpPr>
        <p:spPr bwMode="auto">
          <a:xfrm>
            <a:off x="4606533" y="2536033"/>
            <a:ext cx="342750" cy="18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882" tIns="42442" rIns="84882" bIns="42442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600" dirty="0">
                <a:solidFill>
                  <a:prstClr val="black"/>
                </a:solidFill>
              </a:rPr>
              <a:t>90%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3248553" y="3261093"/>
            <a:ext cx="2009834" cy="345415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/>
              <a:t>True Positive Rate </a:t>
            </a: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5261993" y="5107788"/>
            <a:ext cx="2471123" cy="347327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/>
              <a:t>False Positive Rate</a:t>
            </a:r>
            <a:endParaRPr lang="en-US" sz="1700" dirty="0"/>
          </a:p>
        </p:txBody>
      </p:sp>
      <p:sp>
        <p:nvSpPr>
          <p:cNvPr id="3" name="TextBox 2"/>
          <p:cNvSpPr txBox="1"/>
          <p:nvPr/>
        </p:nvSpPr>
        <p:spPr>
          <a:xfrm>
            <a:off x="500063" y="1410896"/>
            <a:ext cx="3312042" cy="1655377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/>
              <a:t>AUC: Area under ROC curve</a:t>
            </a:r>
          </a:p>
          <a:p>
            <a:pPr marL="241037" indent="-241037">
              <a:buFont typeface="Arial" pitchFamily="34" charset="0"/>
              <a:buChar char="•"/>
            </a:pPr>
            <a:r>
              <a:rPr lang="en-US" sz="1700" dirty="0" smtClean="0"/>
              <a:t>Plots </a:t>
            </a:r>
            <a:r>
              <a:rPr lang="en-US" sz="1700" dirty="0"/>
              <a:t>T</a:t>
            </a:r>
            <a:r>
              <a:rPr lang="en-US" sz="1700" dirty="0" smtClean="0"/>
              <a:t>PR </a:t>
            </a:r>
            <a:r>
              <a:rPr lang="en-US" sz="1700" dirty="0" err="1" smtClean="0"/>
              <a:t>vs</a:t>
            </a:r>
            <a:r>
              <a:rPr lang="en-US" sz="1700" dirty="0" smtClean="0"/>
              <a:t> FPR for different thresholds</a:t>
            </a:r>
          </a:p>
          <a:p>
            <a:pPr marL="241037" indent="-241037">
              <a:buFont typeface="Arial" pitchFamily="34" charset="0"/>
              <a:buChar char="•"/>
            </a:pPr>
            <a:r>
              <a:rPr lang="en-US" sz="1700" dirty="0" smtClean="0"/>
              <a:t>Odds of scoring  +</a:t>
            </a:r>
            <a:r>
              <a:rPr lang="en-US" sz="1700" dirty="0"/>
              <a:t>1</a:t>
            </a:r>
            <a:r>
              <a:rPr lang="en-US" sz="1700" dirty="0" smtClean="0"/>
              <a:t> &gt; -1</a:t>
            </a:r>
            <a:endParaRPr lang="en-US" sz="1700" dirty="0"/>
          </a:p>
          <a:p>
            <a:pPr marL="241037" indent="-241037">
              <a:buFont typeface="Arial" pitchFamily="34" charset="0"/>
              <a:buChar char="•"/>
            </a:pPr>
            <a:r>
              <a:rPr lang="en-US" sz="1700" dirty="0" smtClean="0"/>
              <a:t>Perfect: AUC =1</a:t>
            </a:r>
          </a:p>
          <a:p>
            <a:pPr marL="241037" indent="-241037">
              <a:buFont typeface="Arial" pitchFamily="34" charset="0"/>
              <a:buChar char="•"/>
            </a:pPr>
            <a:r>
              <a:rPr lang="en-US" sz="1700" dirty="0" smtClean="0"/>
              <a:t>Random: AUC =0.5</a:t>
            </a:r>
            <a:endParaRPr lang="en-US" sz="17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13529" y="2414594"/>
            <a:ext cx="3109864" cy="203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50156" y="4518430"/>
            <a:ext cx="3172650" cy="608937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>
                <a:solidFill>
                  <a:srgbClr val="C00000"/>
                </a:solidFill>
              </a:rPr>
              <a:t>Operational point: </a:t>
            </a:r>
            <a:r>
              <a:rPr lang="en-US" sz="1700" dirty="0" smtClean="0"/>
              <a:t>TPR – FPR is maximum</a:t>
            </a:r>
            <a:endParaRPr lang="en-US" sz="17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50344" y="3768330"/>
            <a:ext cx="2571750" cy="787923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3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9" grpId="0" animBg="1"/>
      <p:bldP spid="195599" grpId="0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905887" y="5464729"/>
            <a:ext cx="407987" cy="254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1pPr>
            <a:lvl2pPr marL="689676" indent="-265259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2pPr>
            <a:lvl3pPr marL="1061040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3pPr>
            <a:lvl4pPr marL="1485456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4pPr>
            <a:lvl5pPr marL="1909871" indent="-212208" algn="ctr" eaLnBrk="0" hangingPunct="0">
              <a:defRPr sz="1100">
                <a:solidFill>
                  <a:schemeClr val="tx1"/>
                </a:solidFill>
                <a:latin typeface="Tahoma" pitchFamily="34" charset="0"/>
              </a:defRPr>
            </a:lvl5pPr>
            <a:lvl6pPr marL="2334288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6pPr>
            <a:lvl7pPr marL="2758705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7pPr>
            <a:lvl8pPr marL="3183120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8pPr>
            <a:lvl9pPr marL="3607536" indent="-212208" algn="ctr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>
              <a:defRPr/>
            </a:pPr>
            <a:fld id="{7B9D2652-AA41-4411-999E-4360D024B5FB}" type="slidenum">
              <a:rPr lang="en-US" sz="800">
                <a:solidFill>
                  <a:prstClr val="black"/>
                </a:solidFill>
                <a:latin typeface="Arial" pitchFamily="34" charset="0"/>
              </a:rPr>
              <a:pPr algn="r">
                <a:defRPr/>
              </a:pPr>
              <a:t>83</a:t>
            </a:fld>
            <a:endParaRPr lang="en-US" sz="8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27000"/>
            <a:ext cx="8229600" cy="635000"/>
          </a:xfrm>
          <a:noFill/>
          <a:ln cap="flat">
            <a:noFill/>
            <a:prstDash val="dashDot"/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Precision-Recall Curve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792998" y="2778889"/>
            <a:ext cx="1259740" cy="345415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/>
              <a:t>Precision </a:t>
            </a: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1914" y="5049323"/>
            <a:ext cx="976601" cy="347327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700" dirty="0" smtClean="0"/>
              <a:t>Recall</a:t>
            </a:r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1925597" y="1303742"/>
            <a:ext cx="5595650" cy="3536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952705" y="1318022"/>
            <a:ext cx="5572125" cy="3546872"/>
          </a:xfrm>
          <a:custGeom>
            <a:avLst/>
            <a:gdLst>
              <a:gd name="connsiteX0" fmla="*/ 0 w 7924800"/>
              <a:gd name="connsiteY0" fmla="*/ 0 h 5044440"/>
              <a:gd name="connsiteX1" fmla="*/ 5471160 w 7924800"/>
              <a:gd name="connsiteY1" fmla="*/ 1264920 h 5044440"/>
              <a:gd name="connsiteX2" fmla="*/ 7924800 w 7924800"/>
              <a:gd name="connsiteY2" fmla="*/ 5044440 h 504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044440">
                <a:moveTo>
                  <a:pt x="0" y="0"/>
                </a:moveTo>
                <a:cubicBezTo>
                  <a:pt x="2075180" y="212090"/>
                  <a:pt x="4150360" y="424180"/>
                  <a:pt x="5471160" y="1264920"/>
                </a:cubicBezTo>
                <a:cubicBezTo>
                  <a:pt x="6791960" y="2105660"/>
                  <a:pt x="7358380" y="3575050"/>
                  <a:pt x="7924800" y="50444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1060" y="4902501"/>
            <a:ext cx="585788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13538" y="4902501"/>
            <a:ext cx="482203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7305" y="4902501"/>
            <a:ext cx="375047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1241" y="4790458"/>
            <a:ext cx="375047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0521" y="4919888"/>
            <a:ext cx="375047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7663" y="1196579"/>
            <a:ext cx="375047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95589" name="Line 5"/>
          <p:cNvSpPr>
            <a:spLocks noChangeShapeType="1"/>
          </p:cNvSpPr>
          <p:nvPr/>
        </p:nvSpPr>
        <p:spPr bwMode="auto">
          <a:xfrm>
            <a:off x="3140343" y="839391"/>
            <a:ext cx="0" cy="40005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882" tIns="42442" rIns="84882" bIns="42442"/>
          <a:lstStyle/>
          <a:p>
            <a:endParaRPr lang="en-US" sz="1700"/>
          </a:p>
        </p:txBody>
      </p:sp>
      <p:sp>
        <p:nvSpPr>
          <p:cNvPr id="3" name="TextBox 2"/>
          <p:cNvSpPr txBox="1"/>
          <p:nvPr/>
        </p:nvSpPr>
        <p:spPr>
          <a:xfrm>
            <a:off x="1359773" y="1558874"/>
            <a:ext cx="2035969" cy="393494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High Precision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0034" y="1558874"/>
            <a:ext cx="1656021" cy="393494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High Recall</a:t>
            </a:r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6684971" y="864394"/>
            <a:ext cx="0" cy="40005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4882" tIns="42442" rIns="84882" bIns="42442"/>
          <a:lstStyle/>
          <a:p>
            <a:endParaRPr lang="en-US" sz="1700"/>
          </a:p>
        </p:txBody>
      </p:sp>
      <p:sp>
        <p:nvSpPr>
          <p:cNvPr id="26" name="TextBox 25"/>
          <p:cNvSpPr txBox="1"/>
          <p:nvPr/>
        </p:nvSpPr>
        <p:spPr>
          <a:xfrm>
            <a:off x="1466928" y="3821907"/>
            <a:ext cx="482203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74084" y="2896994"/>
            <a:ext cx="375047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24078" y="1955703"/>
            <a:ext cx="478631" cy="258840"/>
          </a:xfrm>
          <a:prstGeom prst="rect">
            <a:avLst/>
          </a:prstGeom>
          <a:noFill/>
        </p:spPr>
        <p:txBody>
          <a:bodyPr wrap="square" lIns="84882" tIns="42442" rIns="84882" bIns="42442" rtlCol="0">
            <a:spAutoFit/>
          </a:bodyPr>
          <a:lstStyle/>
          <a:p>
            <a:r>
              <a:rPr lang="en-US" sz="1100" dirty="0"/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6629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74663" y="1152261"/>
            <a:ext cx="8490743" cy="4384145"/>
          </a:xfrm>
          <a:prstGeom prst="rect">
            <a:avLst/>
          </a:prstGeom>
        </p:spPr>
        <p:txBody>
          <a:bodyPr vert="horz" lIns="84896" tIns="42448" rIns="84896" bIns="42448" rtlCol="0">
            <a:normAutofit fontScale="47500" lnSpcReduction="20000"/>
          </a:bodyPr>
          <a:lstStyle>
            <a:lvl1pPr marL="452797" indent="-452797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1058" indent="-377330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932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13048" indent="-301864" algn="l" defTabSz="603728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6775" indent="-301864" algn="l" defTabSz="603728" rtl="0" eaLnBrk="1" latinLnBrk="0" hangingPunct="1">
              <a:spcBef>
                <a:spcPct val="20000"/>
              </a:spcBef>
              <a:buFont typeface="Arial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0503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4232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27960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1688" indent="-301864" algn="l" defTabSz="603728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Binary Classification: Score threshold corresponds to operational point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Application-specific bounds on Precision and/or Recall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Maximize precision (or recall) with a lower bound on recall (or precision)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Application-specific misclassification cost matrix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Optimize the overall misclassification cost (TP*C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TP 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+FP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/>
              </a:rPr>
              <a:t>*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FP 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 + TN*C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TN 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 + FN*C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FN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 )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 </a:t>
            </a:r>
            <a:endParaRPr lang="en-US" baseline="-25000" dirty="0">
              <a:solidFill>
                <a:prstClr val="black"/>
              </a:solidFill>
              <a:latin typeface="Calibri"/>
              <a:sym typeface="Wingdings"/>
            </a:endParaRPr>
          </a:p>
          <a:p>
            <a:pPr lvl="1">
              <a:lnSpc>
                <a:spcPct val="120000"/>
              </a:lnSpc>
            </a:pPr>
            <a:endParaRPr lang="en-US" baseline="-25000" dirty="0" smtClean="0">
              <a:solidFill>
                <a:prstClr val="black"/>
              </a:solidFill>
              <a:latin typeface="Calibri"/>
              <a:sym typeface="Wingdings"/>
            </a:endParaRPr>
          </a:p>
          <a:p>
            <a:endParaRPr lang="en-US" dirty="0">
              <a:solidFill>
                <a:prstClr val="black"/>
              </a:solidFill>
              <a:latin typeface="Calibri"/>
              <a:sym typeface="Wingdings"/>
            </a:endParaRPr>
          </a:p>
          <a:p>
            <a:endParaRPr lang="en-US" dirty="0" smtClean="0">
              <a:solidFill>
                <a:prstClr val="black"/>
              </a:solidFill>
              <a:latin typeface="Calibri"/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black"/>
              </a:solidFill>
              <a:latin typeface="Calibri"/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>
              <a:solidFill>
                <a:prstClr val="black"/>
              </a:solidFill>
              <a:latin typeface="Calibri"/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>
              <a:solidFill>
                <a:prstClr val="black"/>
              </a:solidFill>
              <a:latin typeface="Calibri"/>
              <a:sym typeface="Wingdings"/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Reduces to typical misclassification error when </a:t>
            </a:r>
            <a:r>
              <a:rPr lang="en-US" dirty="0">
                <a:solidFill>
                  <a:prstClr val="black"/>
                </a:solidFill>
                <a:latin typeface="Calibri"/>
                <a:sym typeface="Wingdings"/>
              </a:rPr>
              <a:t>C</a:t>
            </a:r>
            <a:r>
              <a:rPr lang="en-US" baseline="-25000" dirty="0">
                <a:solidFill>
                  <a:prstClr val="black"/>
                </a:solidFill>
                <a:latin typeface="Calibri"/>
                <a:sym typeface="Wingdings"/>
              </a:rPr>
              <a:t>TP 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=C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TN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=0 and C</a:t>
            </a:r>
            <a:r>
              <a:rPr lang="en-US" baseline="-25000" dirty="0">
                <a:solidFill>
                  <a:prstClr val="black"/>
                </a:solidFill>
                <a:latin typeface="Calibri"/>
                <a:sym typeface="Wingdings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P 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=C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  <a:sym typeface="Wingdings"/>
              </a:rPr>
              <a:t>FN</a:t>
            </a:r>
            <a:r>
              <a:rPr lang="en-US" dirty="0" smtClean="0">
                <a:solidFill>
                  <a:prstClr val="black"/>
                </a:solidFill>
                <a:latin typeface="Calibri"/>
                <a:sym typeface="Wingdings"/>
              </a:rPr>
              <a:t> =1</a:t>
            </a:r>
          </a:p>
          <a:p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Classification: Picking an Operational Point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79495"/>
              </p:ext>
            </p:extLst>
          </p:nvPr>
        </p:nvGraphicFramePr>
        <p:xfrm>
          <a:off x="1839516" y="3125391"/>
          <a:ext cx="4875609" cy="1323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03"/>
                <a:gridCol w="1625203"/>
                <a:gridCol w="1625203"/>
              </a:tblGrid>
              <a:tr h="37623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Actual +1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Actual</a:t>
                      </a:r>
                      <a:r>
                        <a:rPr lang="en-US" sz="2000" baseline="0" dirty="0" smtClean="0"/>
                        <a:t> -1</a:t>
                      </a:r>
                      <a:endParaRPr lang="en-US" sz="2000" dirty="0"/>
                    </a:p>
                  </a:txBody>
                  <a:tcPr marT="38100" marB="38100"/>
                </a:tc>
              </a:tr>
              <a:tr h="41972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Predicted +1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r>
                        <a:rPr lang="en-US" sz="2000" baseline="-25000" dirty="0" smtClean="0"/>
                        <a:t>TP</a:t>
                      </a:r>
                      <a:endParaRPr lang="en-US" sz="2000" baseline="-25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r>
                        <a:rPr lang="en-US" sz="2000" baseline="-25000" dirty="0" smtClean="0"/>
                        <a:t>FP</a:t>
                      </a:r>
                      <a:endParaRPr lang="en-US" sz="2000" baseline="-25000" dirty="0"/>
                    </a:p>
                  </a:txBody>
                  <a:tcPr marT="38100" marB="38100"/>
                </a:tc>
              </a:tr>
              <a:tr h="5230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Predicted -1</a:t>
                      </a:r>
                      <a:endParaRPr lang="en-US" sz="2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r>
                        <a:rPr lang="en-US" sz="2000" baseline="-25000" dirty="0" smtClean="0"/>
                        <a:t>FN</a:t>
                      </a:r>
                      <a:endParaRPr lang="en-US" sz="2000" baseline="-250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r>
                        <a:rPr lang="en-US" sz="2000" baseline="-25000" dirty="0" smtClean="0"/>
                        <a:t>TN</a:t>
                      </a:r>
                      <a:endParaRPr lang="en-US" sz="2000" baseline="-25000" dirty="0"/>
                    </a:p>
                  </a:txBody>
                  <a:tcPr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1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– Evaluation Metrics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027" y="1152270"/>
                <a:ext cx="9018985" cy="427698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Metrics when regression is used for predicting target values</a:t>
                </a:r>
              </a:p>
              <a:p>
                <a:pPr lvl="1"/>
                <a:r>
                  <a:rPr lang="en-US" sz="1800" dirty="0"/>
                  <a:t>Root Mean Square Error(RMSE):    </a:t>
                </a:r>
                <a:br>
                  <a:rPr lang="en-US" sz="1800" dirty="0"/>
                </a:br>
                <a:r>
                  <a:rPr lang="en-US" sz="1800" dirty="0"/>
                  <a:t>                           </a:t>
                </a:r>
              </a:p>
              <a:p>
                <a:pPr lvl="1"/>
                <a:r>
                  <a:rPr lang="en-US" sz="1800" dirty="0"/>
                  <a:t>MAPE (Mean Absolute Percent Error): </a:t>
                </a:r>
                <a:br>
                  <a:rPr lang="en-US" sz="1800" dirty="0"/>
                </a:br>
                <a:endParaRPr lang="en-US" sz="1800" dirty="0"/>
              </a:p>
              <a:p>
                <a:pPr lvl="1"/>
                <a:r>
                  <a:rPr lang="en-US" sz="1800" dirty="0"/>
                  <a:t>R</a:t>
                </a:r>
                <a:r>
                  <a:rPr lang="en-US" sz="1800" baseline="30000" dirty="0"/>
                  <a:t>2 </a:t>
                </a:r>
                <a:r>
                  <a:rPr lang="en-US" sz="1800" dirty="0"/>
                  <a:t>: How much better is the model compared to just picking the best constant?</a:t>
                </a:r>
                <a:br>
                  <a:rPr lang="en-US" sz="1800" dirty="0"/>
                </a:br>
                <a:endParaRPr lang="en-US" sz="1800" dirty="0"/>
              </a:p>
              <a:p>
                <a:pPr marL="848763" lvl="2" indent="0">
                  <a:buNone/>
                </a:pPr>
                <a:r>
                  <a:rPr lang="en-US" sz="1700" dirty="0"/>
                  <a:t>                 R</a:t>
                </a:r>
                <a:r>
                  <a:rPr lang="en-US" sz="1700" baseline="30000" dirty="0"/>
                  <a:t>2</a:t>
                </a:r>
                <a:r>
                  <a:rPr lang="en-US" sz="1700" dirty="0"/>
                  <a:t>  =1- (Model Mean Squared Error /Variance)</a:t>
                </a:r>
                <a:br>
                  <a:rPr lang="en-US" sz="1700" dirty="0"/>
                </a:br>
                <a:endParaRPr lang="en-US" sz="1700" dirty="0"/>
              </a:p>
              <a:p>
                <a:r>
                  <a:rPr lang="en-US" sz="2200" dirty="0">
                    <a:sym typeface="Wingdings"/>
                  </a:rPr>
                  <a:t>Metrics when regression is used for ranking &amp; only relative order matters</a:t>
                </a:r>
              </a:p>
              <a:p>
                <a:pPr lvl="1"/>
                <a:r>
                  <a:rPr lang="en-US" sz="1800" dirty="0" err="1">
                    <a:sym typeface="Wingdings"/>
                  </a:rPr>
                  <a:t>Precision@K</a:t>
                </a:r>
                <a:r>
                  <a:rPr lang="en-US" sz="1800" dirty="0">
                    <a:sym typeface="Wingdings"/>
                  </a:rPr>
                  <a:t>: Number of true top K items within predicted top K</a:t>
                </a: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0" y="1638771"/>
                <a:ext cx="12827001" cy="6082829"/>
              </a:xfrm>
              <a:blipFill rotWithShape="1">
                <a:blip r:embed="rId2"/>
                <a:stretch>
                  <a:fillRect l="-856" t="-1102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>
          <a:xfrm>
            <a:off x="4419990" y="3446861"/>
            <a:ext cx="63220" cy="250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1011" y="466036"/>
            <a:ext cx="1125141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Business</a:t>
            </a:r>
            <a:r>
              <a:rPr lang="en-US" sz="800" b="1" dirty="0">
                <a:ln w="0"/>
                <a:solidFill>
                  <a:srgbClr val="9BBB59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 </a:t>
            </a:r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</a:rPr>
              <a:t>Problem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857430" y="821533"/>
            <a:ext cx="1285875" cy="251487"/>
            <a:chOff x="5588000" y="1168400"/>
            <a:chExt cx="1828800" cy="357670"/>
          </a:xfrm>
        </p:grpSpPr>
        <p:sp>
          <p:nvSpPr>
            <p:cNvPr id="12" name="Rounded Rectangle 11"/>
            <p:cNvSpPr/>
            <p:nvPr/>
          </p:nvSpPr>
          <p:spPr>
            <a:xfrm>
              <a:off x="5631719" y="1168400"/>
              <a:ext cx="1785081" cy="3544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88000" y="1192345"/>
              <a:ext cx="1751057" cy="333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18718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ML Problem Framing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857430" y="1196584"/>
            <a:ext cx="1285875" cy="321469"/>
            <a:chOff x="5588000" y="1701799"/>
            <a:chExt cx="1828800" cy="457201"/>
          </a:xfrm>
        </p:grpSpPr>
        <p:sp>
          <p:nvSpPr>
            <p:cNvPr id="16" name="Rounded Rectangle 15"/>
            <p:cNvSpPr/>
            <p:nvPr/>
          </p:nvSpPr>
          <p:spPr>
            <a:xfrm>
              <a:off x="5588000" y="1749959"/>
              <a:ext cx="1828800" cy="4090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760937" y="1701799"/>
              <a:ext cx="1482922" cy="457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Data</a:t>
              </a:r>
              <a:r>
                <a:rPr lang="en-US" sz="800" b="1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Collection</a:t>
              </a: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 &amp; </a:t>
              </a:r>
              <a:r>
                <a:rPr lang="en-US" sz="800" dirty="0">
                  <a:solidFill>
                    <a:prstClr val="white"/>
                  </a:solidFill>
                  <a:latin typeface="Calibri"/>
                </a:rPr>
                <a:t>Integration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872798" y="1646717"/>
            <a:ext cx="1285875" cy="364365"/>
            <a:chOff x="5609859" y="2341990"/>
            <a:chExt cx="1828800" cy="518208"/>
          </a:xfrm>
        </p:grpSpPr>
        <p:sp>
          <p:nvSpPr>
            <p:cNvPr id="19" name="Rounded Rectangle 18"/>
            <p:cNvSpPr/>
            <p:nvPr/>
          </p:nvSpPr>
          <p:spPr>
            <a:xfrm>
              <a:off x="5609859" y="2418433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792424" y="234199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Preparation &amp; Cleaning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857430" y="2160992"/>
            <a:ext cx="1285875" cy="347187"/>
            <a:chOff x="5588000" y="3073400"/>
            <a:chExt cx="1828800" cy="493776"/>
          </a:xfrm>
        </p:grpSpPr>
        <p:sp>
          <p:nvSpPr>
            <p:cNvPr id="23" name="Rounded Rectangle 22"/>
            <p:cNvSpPr/>
            <p:nvPr/>
          </p:nvSpPr>
          <p:spPr>
            <a:xfrm>
              <a:off x="5588000" y="31133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727230" y="30734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Data Visualization  &amp; Analysis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857430" y="2643194"/>
            <a:ext cx="1285875" cy="347187"/>
            <a:chOff x="5588000" y="3759200"/>
            <a:chExt cx="1828800" cy="493776"/>
          </a:xfrm>
        </p:grpSpPr>
        <p:sp>
          <p:nvSpPr>
            <p:cNvPr id="27" name="Rounded Rectangle 26"/>
            <p:cNvSpPr/>
            <p:nvPr/>
          </p:nvSpPr>
          <p:spPr>
            <a:xfrm>
              <a:off x="5588000" y="3799156"/>
              <a:ext cx="1828800" cy="4417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727230" y="3759200"/>
              <a:ext cx="1482922" cy="493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422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Feature Engineering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3857430" y="3721987"/>
            <a:ext cx="1285875" cy="207077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Rounded Rectangle 4"/>
          <p:cNvSpPr/>
          <p:nvPr/>
        </p:nvSpPr>
        <p:spPr>
          <a:xfrm>
            <a:off x="3987121" y="3697606"/>
            <a:ext cx="1042680" cy="231458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893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Model Evaluation  </a:t>
            </a:r>
            <a:endParaRPr lang="en-US" sz="8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3857430" y="3178976"/>
            <a:ext cx="1285875" cy="321469"/>
            <a:chOff x="5588000" y="4445000"/>
            <a:chExt cx="18288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5588000" y="4493158"/>
              <a:ext cx="1828800" cy="4090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5727230" y="4445000"/>
              <a:ext cx="1482922" cy="45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Training + Parameter Tuning</a:t>
              </a:r>
              <a:r>
                <a:rPr lang="en-US" sz="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 </a:t>
              </a:r>
              <a:endParaRPr lang="en-US" sz="800" dirty="0">
                <a:solidFill>
                  <a:prstClr val="white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>
            <a:off x="4425346" y="2979666"/>
            <a:ext cx="59316" cy="19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425347" y="2488457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3822803" y="4929902"/>
            <a:ext cx="1285875" cy="231458"/>
            <a:chOff x="5538755" y="6859016"/>
            <a:chExt cx="1828800" cy="329184"/>
          </a:xfrm>
        </p:grpSpPr>
        <p:sp>
          <p:nvSpPr>
            <p:cNvPr id="42" name="Rounded Rectangle 41"/>
            <p:cNvSpPr/>
            <p:nvPr/>
          </p:nvSpPr>
          <p:spPr>
            <a:xfrm>
              <a:off x="5538755" y="6893690"/>
              <a:ext cx="1828800" cy="29451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5723220" y="6859016"/>
              <a:ext cx="1482922" cy="3291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703"/>
                </a:spcAft>
              </a:pPr>
              <a:r>
                <a:rPr lang="en-US" sz="800" dirty="0">
                  <a:solidFill>
                    <a:prstClr val="white"/>
                  </a:solidFill>
                  <a:latin typeface="Calibri"/>
                  <a:ea typeface="Calibri"/>
                  <a:cs typeface="Calibri"/>
                </a:rPr>
                <a:t>Model Deployment</a:t>
              </a: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4420003" y="482207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434268" y="5143549"/>
            <a:ext cx="50987" cy="1249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4426755" y="3911245"/>
            <a:ext cx="46270" cy="17855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93207" y="3948612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Performance</a:t>
            </a:r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 Metrics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3947" y="5248528"/>
            <a:ext cx="800726" cy="238032"/>
          </a:xfrm>
          <a:prstGeom prst="rect">
            <a:avLst/>
          </a:prstGeom>
          <a:noFill/>
        </p:spPr>
        <p:txBody>
          <a:bodyPr wrap="none" lIns="64277" tIns="32139" rIns="64277" bIns="32139">
            <a:spAutoFit/>
          </a:bodyPr>
          <a:lstStyle/>
          <a:p>
            <a:pPr algn="ctr"/>
            <a:r>
              <a:rPr lang="en-US" sz="1100" b="1" dirty="0">
                <a:ln w="1905"/>
                <a:solidFill>
                  <a:srgbClr val="9BBB59">
                    <a:lumMod val="50000"/>
                  </a:srgbClr>
                </a:solidFill>
                <a:latin typeface="Calibri"/>
              </a:rPr>
              <a:t>Predictions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393201" y="4665809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Yes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86055" y="3500439"/>
            <a:ext cx="1285875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dirty="0">
                <a:ln w="1905"/>
                <a:solidFill>
                  <a:srgbClr val="9BBB59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Predictive 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00366" y="2964663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Feature Vectors + Target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15735" y="2491954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 Summary reports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42494" y="200025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00366" y="2000256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High Quality 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42494" y="1508442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00366" y="147589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0366" y="1035922"/>
            <a:ext cx="1285875" cy="203407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703"/>
              </a:spcAft>
            </a:pPr>
            <a:r>
              <a:rPr lang="en-US" sz="800" dirty="0">
                <a:solidFill>
                  <a:srgbClr val="9BBB59">
                    <a:lumMod val="50000"/>
                  </a:srgbClr>
                </a:solidFill>
                <a:latin typeface="Calibri"/>
                <a:ea typeface="Calibri"/>
                <a:cs typeface="Calibri"/>
              </a:rPr>
              <a:t>ML Problem + Metrics</a:t>
            </a:r>
            <a:endParaRPr lang="en-US" sz="1300" dirty="0">
              <a:solidFill>
                <a:srgbClr val="9BBB59">
                  <a:lumMod val="50000"/>
                </a:srgbClr>
              </a:solidFill>
              <a:latin typeface="Times New Roman"/>
              <a:ea typeface="Times New Roman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4449261" y="1049248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442494" y="640341"/>
            <a:ext cx="57864" cy="1811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/>
            <a:endParaRPr lang="en-US" sz="17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9" name="Elbow Connector 88"/>
          <p:cNvCxnSpPr>
            <a:endCxn id="16" idx="1"/>
          </p:cNvCxnSpPr>
          <p:nvPr/>
        </p:nvCxnSpPr>
        <p:spPr>
          <a:xfrm rot="5400000" flipH="1" flipV="1">
            <a:off x="1424051" y="2011363"/>
            <a:ext cx="3070486" cy="1796267"/>
          </a:xfrm>
          <a:prstGeom prst="bentConnector2">
            <a:avLst/>
          </a:prstGeom>
          <a:ln w="127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061154" y="4444729"/>
            <a:ext cx="2105586" cy="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101952" y="4421877"/>
            <a:ext cx="432192" cy="18801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" b="1" dirty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</a:rPr>
              <a:t>No</a:t>
            </a:r>
          </a:p>
        </p:txBody>
      </p:sp>
      <p:sp>
        <p:nvSpPr>
          <p:cNvPr id="100" name="Text Box 2"/>
          <p:cNvSpPr txBox="1">
            <a:spLocks noChangeArrowheads="1"/>
          </p:cNvSpPr>
          <p:nvPr/>
        </p:nvSpPr>
        <p:spPr bwMode="auto">
          <a:xfrm rot="16200000">
            <a:off x="1470203" y="2625278"/>
            <a:ext cx="967658" cy="46770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 sz="1200">
                <a:solidFill>
                  <a:schemeClr val="accent3">
                    <a:lumMod val="50000"/>
                  </a:schemeClr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>
                <a:solidFill>
                  <a:srgbClr val="9BBB59">
                    <a:lumMod val="50000"/>
                  </a:srgbClr>
                </a:solidFill>
              </a:rPr>
              <a:t>Data </a:t>
            </a:r>
            <a:r>
              <a:rPr lang="en-US" sz="1100" dirty="0">
                <a:solidFill>
                  <a:srgbClr val="9BBB59">
                    <a:lumMod val="50000"/>
                  </a:srgbClr>
                </a:solidFill>
              </a:rPr>
              <a:t>Augment</a:t>
            </a:r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 rot="16200000">
            <a:off x="2211633" y="2774328"/>
            <a:ext cx="1017984" cy="434238"/>
          </a:xfrm>
          <a:prstGeom prst="rect">
            <a:avLst/>
          </a:prstGeom>
          <a:noFill/>
        </p:spPr>
        <p:txBody>
          <a:bodyPr wrap="square" lIns="64277" tIns="32139" rIns="64277" bIns="3213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200">
                <a:ln w="1905"/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z="1100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Feature</a:t>
            </a: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 Augment</a:t>
            </a:r>
          </a:p>
        </p:txBody>
      </p:sp>
      <p:sp>
        <p:nvSpPr>
          <p:cNvPr id="202" name="Title 1"/>
          <p:cNvSpPr txBox="1">
            <a:spLocks/>
          </p:cNvSpPr>
          <p:nvPr/>
        </p:nvSpPr>
        <p:spPr>
          <a:xfrm>
            <a:off x="617943" y="-89295"/>
            <a:ext cx="7865269" cy="465796"/>
          </a:xfrm>
          <a:prstGeom prst="rect">
            <a:avLst/>
          </a:prstGeom>
        </p:spPr>
        <p:txBody>
          <a:bodyPr lIns="64277" tIns="32139" rIns="64277" bIns="32139">
            <a:normAutofit fontScale="25000" lnSpcReduction="20000"/>
          </a:bodyPr>
          <a:lstStyle>
            <a:lvl1pPr algn="ctr" defTabSz="603728" rtl="0" eaLnBrk="1" latinLnBrk="0" hangingPunct="1"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GB" dirty="0" smtClean="0">
                <a:solidFill>
                  <a:prstClr val="black"/>
                </a:solidFill>
                <a:latin typeface="Calibri"/>
              </a:rPr>
            </a:br>
            <a:r>
              <a:rPr lang="en-GB" sz="10100" dirty="0">
                <a:solidFill>
                  <a:prstClr val="black"/>
                </a:solidFill>
                <a:latin typeface="Calibri"/>
              </a:rPr>
              <a:t>Model Building Process</a:t>
            </a:r>
            <a:br>
              <a:rPr lang="en-GB" sz="10100" dirty="0">
                <a:solidFill>
                  <a:prstClr val="black"/>
                </a:solidFill>
                <a:latin typeface="Calibri"/>
              </a:rPr>
            </a:br>
            <a:endParaRPr lang="en-GB" sz="10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4036219" y="4103148"/>
            <a:ext cx="803672" cy="683165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4277" tIns="32139" rIns="64277" bIns="32139" rtlCol="0" anchor="ctr"/>
          <a:lstStyle/>
          <a:p>
            <a:pPr algn="ctr" defTabSz="218718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Meet</a:t>
            </a:r>
            <a:br>
              <a:rPr lang="en-US" sz="800" dirty="0">
                <a:solidFill>
                  <a:prstClr val="white"/>
                </a:solidFill>
                <a:latin typeface="Calibri"/>
              </a:rPr>
            </a:br>
            <a:r>
              <a:rPr lang="en-US" sz="800" dirty="0">
                <a:solidFill>
                  <a:prstClr val="white"/>
                </a:solidFill>
                <a:latin typeface="Calibri"/>
              </a:rPr>
              <a:t>Business Goals?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828822" y="2334579"/>
            <a:ext cx="0" cy="2110152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3" idx="1"/>
          </p:cNvCxnSpPr>
          <p:nvPr/>
        </p:nvCxnSpPr>
        <p:spPr>
          <a:xfrm>
            <a:off x="2828832" y="2334587"/>
            <a:ext cx="1028597" cy="9809"/>
          </a:xfrm>
          <a:prstGeom prst="straightConnector1">
            <a:avLst/>
          </a:prstGeom>
          <a:ln w="31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868"/>
            <a:ext cx="8679656" cy="952500"/>
          </a:xfrm>
        </p:spPr>
        <p:txBody>
          <a:bodyPr>
            <a:normAutofit/>
          </a:bodyPr>
          <a:lstStyle/>
          <a:p>
            <a:r>
              <a:rPr lang="en-US" dirty="0" smtClean="0"/>
              <a:t> Classifier Scores </a:t>
            </a:r>
            <a:r>
              <a:rPr lang="en-US" dirty="0" smtClean="0">
                <a:sym typeface="Wingdings"/>
              </a:rPr>
              <a:t>to</a:t>
            </a:r>
            <a:r>
              <a:rPr lang="en-US" dirty="0" smtClean="0"/>
              <a:t> Probabilities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85" y="1089429"/>
            <a:ext cx="8786813" cy="410457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Score calibration requires a (small) hold out set of labeled instances</a:t>
            </a:r>
          </a:p>
          <a:p>
            <a:r>
              <a:rPr lang="en-US" b="1" dirty="0" smtClean="0"/>
              <a:t>Binning method </a:t>
            </a:r>
            <a:r>
              <a:rPr lang="en-US" dirty="0" smtClean="0"/>
              <a:t>(Good for Naïve Bayes)</a:t>
            </a:r>
          </a:p>
          <a:p>
            <a:pPr lvl="1"/>
            <a:r>
              <a:rPr lang="en-US" dirty="0" smtClean="0"/>
              <a:t>Rank hold out instances based on scores </a:t>
            </a:r>
            <a:r>
              <a:rPr lang="en-US" i="1" dirty="0" smtClean="0"/>
              <a:t>F(X)</a:t>
            </a:r>
            <a:r>
              <a:rPr lang="en-US" dirty="0" smtClean="0"/>
              <a:t> and partition them into equal sized bins </a:t>
            </a:r>
          </a:p>
          <a:p>
            <a:pPr lvl="1"/>
            <a:r>
              <a:rPr lang="en-US" dirty="0" smtClean="0"/>
              <a:t>Estimate score to probability mapping using the true label distribution in each score bin </a:t>
            </a:r>
          </a:p>
          <a:p>
            <a:pPr lvl="1"/>
            <a:endParaRPr lang="en-US" dirty="0" smtClean="0"/>
          </a:p>
          <a:p>
            <a:pPr marL="424381" lvl="1" indent="0">
              <a:buNone/>
            </a:pPr>
            <a:r>
              <a:rPr lang="en-US" dirty="0" smtClean="0"/>
              <a:t>                                                                                                     </a:t>
            </a:r>
            <a:r>
              <a:rPr lang="en-US" dirty="0"/>
              <a:t> </a:t>
            </a:r>
            <a:r>
              <a:rPr lang="en-US" dirty="0" smtClean="0"/>
              <a:t>      /* </a:t>
            </a:r>
            <a:r>
              <a:rPr lang="en-US" i="1" dirty="0" smtClean="0"/>
              <a:t>B(X)</a:t>
            </a:r>
            <a:r>
              <a:rPr lang="en-US" dirty="0" smtClean="0"/>
              <a:t>: score bin containing </a:t>
            </a:r>
            <a:r>
              <a:rPr lang="en-US" i="1" dirty="0" smtClean="0"/>
              <a:t>F(X)</a:t>
            </a:r>
            <a:r>
              <a:rPr lang="en-US" dirty="0" smtClean="0"/>
              <a:t> */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Modeling via logistic function</a:t>
            </a:r>
            <a:r>
              <a:rPr lang="en-US" dirty="0" smtClean="0"/>
              <a:t> (Good for linear models e.g., SVMs)</a:t>
            </a:r>
          </a:p>
          <a:p>
            <a:pPr marL="424381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 parameters (</a:t>
            </a:r>
            <a:r>
              <a:rPr lang="en-US" i="1" dirty="0" smtClean="0"/>
              <a:t>a, b</a:t>
            </a:r>
            <a:r>
              <a:rPr lang="en-US" dirty="0" smtClean="0"/>
              <a:t>) that maximize hold out data log likelihood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81349"/>
              </p:ext>
            </p:extLst>
          </p:nvPr>
        </p:nvGraphicFramePr>
        <p:xfrm>
          <a:off x="1807146" y="2171033"/>
          <a:ext cx="3862090" cy="72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name="Equation" r:id="rId3" imgW="2374560" imgH="444240" progId="Equation.3">
                  <p:embed/>
                </p:oleObj>
              </mc:Choice>
              <mc:Fallback>
                <p:oleObj name="Equation" r:id="rId3" imgW="23745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7146" y="2171033"/>
                        <a:ext cx="3862090" cy="72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525441"/>
              </p:ext>
            </p:extLst>
          </p:nvPr>
        </p:nvGraphicFramePr>
        <p:xfrm>
          <a:off x="1548185" y="3392173"/>
          <a:ext cx="4400104" cy="680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1" name="Equation" r:id="rId5" imgW="2705040" imgH="419040" progId="Equation.3">
                  <p:embed/>
                </p:oleObj>
              </mc:Choice>
              <mc:Fallback>
                <p:oleObj name="Equation" r:id="rId5" imgW="27050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8185" y="3392173"/>
                        <a:ext cx="4400104" cy="680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572749"/>
              </p:ext>
            </p:extLst>
          </p:nvPr>
        </p:nvGraphicFramePr>
        <p:xfrm>
          <a:off x="2268140" y="4454143"/>
          <a:ext cx="3268266" cy="600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2" name="Equation" r:id="rId7" imgW="1892300" imgH="368300" progId="Equation.3">
                  <p:embed/>
                </p:oleObj>
              </mc:Choice>
              <mc:Fallback>
                <p:oleObj name="Equation" r:id="rId7" imgW="1892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140" y="4454143"/>
                        <a:ext cx="3268266" cy="600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Screen Shot 2013-04-06 at 6.14.56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0" t="58042" r="52169" b="13235"/>
          <a:stretch/>
        </p:blipFill>
        <p:spPr>
          <a:xfrm>
            <a:off x="6613966" y="3768330"/>
            <a:ext cx="1949098" cy="142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Imbalanced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31" y="1303734"/>
            <a:ext cx="8678751" cy="4232672"/>
          </a:xfrm>
        </p:spPr>
        <p:txBody>
          <a:bodyPr vert="horz" lIns="84875" tIns="42438" rIns="84875" bIns="42438" rtlCol="0">
            <a:normAutofit fontScale="70000" lnSpcReduction="20000"/>
          </a:bodyPr>
          <a:lstStyle/>
          <a:p>
            <a:r>
              <a:rPr lang="en-US" dirty="0" smtClean="0"/>
              <a:t>Many applications have skewed class distribution (e.g. clicks </a:t>
            </a:r>
            <a:r>
              <a:rPr lang="en-US" dirty="0" err="1" smtClean="0"/>
              <a:t>vs</a:t>
            </a:r>
            <a:r>
              <a:rPr lang="en-US" dirty="0" smtClean="0"/>
              <a:t> non-clicks)</a:t>
            </a:r>
          </a:p>
          <a:p>
            <a:pPr lvl="1"/>
            <a:r>
              <a:rPr lang="en-US" dirty="0" smtClean="0"/>
              <a:t> majority class may dominate, class boundary cannot be learned effectively</a:t>
            </a:r>
            <a:br>
              <a:rPr lang="en-US" dirty="0" smtClean="0"/>
            </a:br>
            <a:endParaRPr lang="en-US" dirty="0" smtClean="0"/>
          </a:p>
          <a:p>
            <a:pPr marL="424381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Strategies</a:t>
            </a:r>
            <a:endParaRPr lang="en-US" dirty="0"/>
          </a:p>
          <a:p>
            <a:pPr lvl="1"/>
            <a:r>
              <a:rPr lang="en-US" dirty="0" err="1" smtClean="0"/>
              <a:t>Downsampling</a:t>
            </a:r>
            <a:r>
              <a:rPr lang="en-US" dirty="0" smtClean="0"/>
              <a:t>: </a:t>
            </a:r>
            <a:r>
              <a:rPr lang="en-US" dirty="0" err="1" smtClean="0"/>
              <a:t>Downsample</a:t>
            </a:r>
            <a:r>
              <a:rPr lang="en-US" dirty="0" smtClean="0"/>
              <a:t> examples from majority class </a:t>
            </a:r>
            <a:endParaRPr lang="en-US" dirty="0"/>
          </a:p>
          <a:p>
            <a:pPr lvl="1"/>
            <a:r>
              <a:rPr lang="en-US" dirty="0" smtClean="0"/>
              <a:t>Oversampling: Assign higher importance weights to examples from minority class</a:t>
            </a:r>
          </a:p>
          <a:p>
            <a:pPr lvl="1"/>
            <a:r>
              <a:rPr lang="en-US" dirty="0" smtClean="0"/>
              <a:t>Multi-stage models: Set thresholds to filter out majority class in each stage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21915" y="3115014"/>
            <a:ext cx="80367" cy="107157"/>
            <a:chOff x="5740400" y="3530600"/>
            <a:chExt cx="228600" cy="3048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089807" y="3061434"/>
            <a:ext cx="80367" cy="107157"/>
            <a:chOff x="5740400" y="3530600"/>
            <a:chExt cx="228600" cy="3048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21915" y="3410317"/>
            <a:ext cx="80367" cy="107157"/>
            <a:chOff x="5740400" y="3530600"/>
            <a:chExt cx="228600" cy="3048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49623" y="3303159"/>
            <a:ext cx="80367" cy="107157"/>
            <a:chOff x="5740400" y="3530600"/>
            <a:chExt cx="228600" cy="3048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4119" y="3168592"/>
            <a:ext cx="80367" cy="107157"/>
            <a:chOff x="5740400" y="3530600"/>
            <a:chExt cx="228600" cy="3048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921697" y="3594723"/>
            <a:ext cx="80367" cy="107157"/>
            <a:chOff x="5740400" y="3530600"/>
            <a:chExt cx="228600" cy="30480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635428" y="3329327"/>
            <a:ext cx="80367" cy="107157"/>
            <a:chOff x="5740400" y="3530600"/>
            <a:chExt cx="228600" cy="3048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740400" y="3683000"/>
              <a:ext cx="2286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854700" y="3530600"/>
              <a:ext cx="0" cy="304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3393281" y="3061429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00438" y="3168586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607594" y="3275742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339703" y="346388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42457" y="322216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554016" y="3513729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43375" y="301823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929063" y="311500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95117" y="330315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14750" y="3065169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446860" y="338289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397435" y="3275742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07594" y="296091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984302" y="2964657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964666" y="2375297"/>
            <a:ext cx="2250281" cy="17145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750349" y="2257758"/>
            <a:ext cx="2250281" cy="17145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282802" y="3171493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534495" y="3232547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289447" y="3393282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232547" y="3303569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77146" y="2814305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21395" y="291107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5117" y="298002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64656" y="3232547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071813" y="3339703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178969" y="3446859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175646" y="3102963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653904" y="3159033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125391" y="322216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469287" y="3319767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568449" y="3093410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35869" y="3261206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393281" y="311500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93281" y="3232547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534495" y="301823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071813" y="3056861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18969" y="3362131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014912" y="3421940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2068" y="3517466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018235" y="313452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427339" y="2803922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334304" y="290484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229224" y="3001205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911203" y="2894465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667817" y="2799354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04591" y="2901526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407818" y="2960918"/>
            <a:ext cx="1071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380483" y="2589616"/>
            <a:ext cx="1604578" cy="280351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Learned boundary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014915" y="2093977"/>
            <a:ext cx="1437866" cy="280351"/>
          </a:xfrm>
          <a:prstGeom prst="rect">
            <a:avLst/>
          </a:prstGeom>
        </p:spPr>
        <p:txBody>
          <a:bodyPr wrap="none" lIns="64277" tIns="32139" rIns="64277" bIns="32139">
            <a:spAutoFit/>
          </a:bodyPr>
          <a:lstStyle/>
          <a:p>
            <a:r>
              <a:rPr lang="en-US" sz="1400" dirty="0"/>
              <a:t>Actual boundary</a:t>
            </a:r>
          </a:p>
        </p:txBody>
      </p:sp>
      <p:cxnSp>
        <p:nvCxnSpPr>
          <p:cNvPr id="97" name="Straight Arrow Connector 96"/>
          <p:cNvCxnSpPr>
            <a:stCxn id="95" idx="3"/>
          </p:cNvCxnSpPr>
          <p:nvPr/>
        </p:nvCxnSpPr>
        <p:spPr>
          <a:xfrm>
            <a:off x="4452781" y="2234153"/>
            <a:ext cx="341320" cy="141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5054213" y="2522742"/>
            <a:ext cx="321469" cy="1406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Handling Asymmetric Misclassification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31" y="1303736"/>
            <a:ext cx="8678751" cy="4125516"/>
          </a:xfrm>
        </p:spPr>
        <p:txBody>
          <a:bodyPr vert="horz" lIns="84875" tIns="42438" rIns="84875" bIns="42438" rtlCol="0"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pplication-specific requirements dictate different costs for different errors (FPs </a:t>
            </a:r>
            <a:r>
              <a:rPr lang="en-US" dirty="0" err="1" smtClean="0"/>
              <a:t>vs</a:t>
            </a:r>
            <a:r>
              <a:rPr lang="en-US" dirty="0" smtClean="0"/>
              <a:t> FNs) </a:t>
            </a:r>
          </a:p>
          <a:p>
            <a:r>
              <a:rPr lang="en-US" dirty="0" smtClean="0"/>
              <a:t>E.g. Find matching products</a:t>
            </a:r>
          </a:p>
          <a:p>
            <a:pPr lvl="1"/>
            <a:r>
              <a:rPr lang="en-US" dirty="0" smtClean="0"/>
              <a:t>Requires high precision, high cost for false positives</a:t>
            </a:r>
          </a:p>
          <a:p>
            <a:pPr lvl="1"/>
            <a:r>
              <a:rPr lang="en-US" dirty="0" smtClean="0"/>
              <a:t>Assign high importance weights to negative (non-matching) examples </a:t>
            </a:r>
          </a:p>
          <a:p>
            <a:r>
              <a:rPr lang="en-US" dirty="0" smtClean="0"/>
              <a:t>E.g. Detect adult content</a:t>
            </a:r>
          </a:p>
          <a:p>
            <a:pPr lvl="1"/>
            <a:r>
              <a:rPr lang="en-US" dirty="0" smtClean="0"/>
              <a:t>Requires high recall, high cost for false negatives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ssign high importance weights to positive (adult) examples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09900"/>
            <a:ext cx="8229600" cy="20952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Categorical/Nominal – Occupation, Marital Status, Prime Subscriber</a:t>
            </a:r>
          </a:p>
          <a:p>
            <a:r>
              <a:rPr lang="en-US" dirty="0" smtClean="0"/>
              <a:t>Numeric – Age, Orders in the last month, Total spend in the last year</a:t>
            </a:r>
          </a:p>
          <a:p>
            <a:pPr lvl="1"/>
            <a:r>
              <a:rPr lang="en-US" dirty="0" smtClean="0"/>
              <a:t>Quantity (Integer or Real): Price, Votes</a:t>
            </a:r>
          </a:p>
          <a:p>
            <a:pPr lvl="1"/>
            <a:r>
              <a:rPr lang="en-US" dirty="0" smtClean="0"/>
              <a:t>Interval: Dates, Temperature</a:t>
            </a:r>
          </a:p>
          <a:p>
            <a:pPr lvl="1"/>
            <a:r>
              <a:rPr lang="en-US" dirty="0" smtClean="0"/>
              <a:t>Ratio: Quarterly growth</a:t>
            </a:r>
          </a:p>
          <a:p>
            <a:r>
              <a:rPr lang="en-US" dirty="0" smtClean="0"/>
              <a:t>Ordinal – Education level, Star rating for a product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76062"/>
              </p:ext>
            </p:extLst>
          </p:nvPr>
        </p:nvGraphicFramePr>
        <p:xfrm>
          <a:off x="609600" y="1181367"/>
          <a:ext cx="7554518" cy="10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/>
                <a:gridCol w="1079217"/>
                <a:gridCol w="1079217"/>
                <a:gridCol w="1079217"/>
                <a:gridCol w="1148104"/>
                <a:gridCol w="1010329"/>
                <a:gridCol w="1079217"/>
              </a:tblGrid>
              <a:tr h="4929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Years of education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Marital status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Occupation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Adm</a:t>
                      </a:r>
                      <a:r>
                        <a:rPr lang="en-US" sz="1400" dirty="0" smtClean="0"/>
                        <a:t>-clerical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(-1)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Married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Engineering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Female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&gt;=50K</a:t>
                      </a:r>
                      <a:r>
                        <a:rPr lang="en-US" sz="1400" baseline="0" dirty="0" smtClean="0"/>
                        <a:t>  </a:t>
                      </a:r>
                      <a:r>
                        <a:rPr lang="en-US" sz="1400" dirty="0" smtClean="0"/>
                        <a:t>(+1)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629657" y="2520820"/>
            <a:ext cx="813043" cy="3086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Numeric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2159" y="2574398"/>
            <a:ext cx="1013419" cy="3086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6" dirty="0"/>
              <a:t>Categorical</a:t>
            </a:r>
          </a:p>
        </p:txBody>
      </p:sp>
      <p:cxnSp>
        <p:nvCxnSpPr>
          <p:cNvPr id="10" name="Straight Arrow Connector 9"/>
          <p:cNvCxnSpPr>
            <a:stCxn id="15" idx="0"/>
          </p:cNvCxnSpPr>
          <p:nvPr/>
        </p:nvCxnSpPr>
        <p:spPr>
          <a:xfrm flipV="1">
            <a:off x="4948869" y="2199352"/>
            <a:ext cx="1447171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63560" y="2199351"/>
            <a:ext cx="360917" cy="375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0"/>
            <a:endCxn id="13" idx="2"/>
          </p:cNvCxnSpPr>
          <p:nvPr/>
        </p:nvCxnSpPr>
        <p:spPr>
          <a:xfrm flipH="1" flipV="1">
            <a:off x="4386859" y="2231498"/>
            <a:ext cx="56201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0"/>
          </p:cNvCxnSpPr>
          <p:nvPr/>
        </p:nvCxnSpPr>
        <p:spPr>
          <a:xfrm flipH="1" flipV="1">
            <a:off x="2056212" y="2199352"/>
            <a:ext cx="2892657" cy="37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0"/>
          </p:cNvCxnSpPr>
          <p:nvPr/>
        </p:nvCxnSpPr>
        <p:spPr>
          <a:xfrm flipH="1" flipV="1">
            <a:off x="1091806" y="2199352"/>
            <a:ext cx="944373" cy="321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028452" y="2231498"/>
            <a:ext cx="1313635" cy="289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Summary: Modeling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28" y="1303736"/>
            <a:ext cx="8628933" cy="4125516"/>
          </a:xfrm>
        </p:spPr>
        <p:txBody>
          <a:bodyPr vert="horz" lIns="84875" tIns="42438" rIns="84875" bIns="42438" rtlCol="0">
            <a:normAutofit fontScale="77500" lnSpcReduction="20000"/>
          </a:bodyPr>
          <a:lstStyle/>
          <a:p>
            <a:r>
              <a:rPr lang="en-US" dirty="0" smtClean="0"/>
              <a:t>The more training examples, the better</a:t>
            </a:r>
          </a:p>
          <a:p>
            <a:pPr lvl="1"/>
            <a:r>
              <a:rPr lang="en-US" dirty="0" smtClean="0"/>
              <a:t>Large training sets lead to better generalization to unseen examples </a:t>
            </a:r>
          </a:p>
          <a:p>
            <a:r>
              <a:rPr lang="en-US" dirty="0" smtClean="0"/>
              <a:t>The more features, the better</a:t>
            </a:r>
          </a:p>
          <a:p>
            <a:pPr lvl="1"/>
            <a:r>
              <a:rPr lang="en-US" dirty="0" smtClean="0"/>
              <a:t>Invest time in feature engineering to construct features with signal</a:t>
            </a:r>
          </a:p>
          <a:p>
            <a:r>
              <a:rPr lang="en-US" dirty="0" smtClean="0"/>
              <a:t>Evaluate model performance on separate test set </a:t>
            </a:r>
          </a:p>
          <a:p>
            <a:pPr lvl="1"/>
            <a:r>
              <a:rPr lang="en-US" dirty="0" smtClean="0"/>
              <a:t>Tune model parameters on separate validation set (and not test set)</a:t>
            </a:r>
          </a:p>
          <a:p>
            <a:r>
              <a:rPr lang="en-US" dirty="0" smtClean="0"/>
              <a:t>Pay attention to training data quality </a:t>
            </a:r>
          </a:p>
          <a:p>
            <a:pPr lvl="1"/>
            <a:r>
              <a:rPr lang="en-US" dirty="0" smtClean="0"/>
              <a:t>Garbage in Garbage out, Remove outliers, target leakers </a:t>
            </a:r>
          </a:p>
          <a:p>
            <a:r>
              <a:rPr lang="en-US" dirty="0" smtClean="0"/>
              <a:t>Select evaluation metrics that reflect business objectives</a:t>
            </a:r>
          </a:p>
          <a:p>
            <a:pPr lvl="1"/>
            <a:r>
              <a:rPr lang="en-US" dirty="0" smtClean="0"/>
              <a:t>AUC may not always be appropriate, Log-likelihood, </a:t>
            </a:r>
            <a:r>
              <a:rPr lang="en-US" dirty="0" err="1" smtClean="0"/>
              <a:t>Precision@K</a:t>
            </a:r>
            <a:endParaRPr lang="en-US" dirty="0" smtClean="0"/>
          </a:p>
          <a:p>
            <a:r>
              <a:rPr lang="en-US" dirty="0" smtClean="0"/>
              <a:t>Retrain models periodically</a:t>
            </a:r>
          </a:p>
          <a:p>
            <a:pPr lvl="1"/>
            <a:r>
              <a:rPr lang="en-US" dirty="0" smtClean="0"/>
              <a:t>Ensure training data distribution is in sync with test data distribution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9D900-50F0-6746-A679-500491F16B40}" type="slidenum">
              <a:rPr lang="en-US" smtClean="0"/>
              <a:t>91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5527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658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48141</TotalTime>
  <Pages>0</Pages>
  <Words>4262</Words>
  <Characters>0</Characters>
  <Application>Microsoft Macintosh PowerPoint</Application>
  <PresentationFormat>On-screen Show (16:10)</PresentationFormat>
  <Lines>0</Lines>
  <Paragraphs>1233</Paragraphs>
  <Slides>91</Slides>
  <Notes>38</Notes>
  <HiddenSlides>16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Office Theme</vt:lpstr>
      <vt:lpstr>Equation</vt:lpstr>
      <vt:lpstr>Chart</vt:lpstr>
      <vt:lpstr>Machine Learning in the Real World  Vineet Chaoji Gourav Roy Rajeev Rastogi  Core Machine Learning Amazon</vt:lpstr>
      <vt:lpstr>Outline</vt:lpstr>
      <vt:lpstr>What is Machine Learning?</vt:lpstr>
      <vt:lpstr>Some Examples</vt:lpstr>
      <vt:lpstr>Why Learn?</vt:lpstr>
      <vt:lpstr>Supervised Learning </vt:lpstr>
      <vt:lpstr>Machine Learning Problem Definition</vt:lpstr>
      <vt:lpstr>Types of Supervised Learning</vt:lpstr>
      <vt:lpstr>Types of Features</vt:lpstr>
      <vt:lpstr>Types of Data</vt:lpstr>
      <vt:lpstr>Types of Learning</vt:lpstr>
      <vt:lpstr>Loss Functions </vt:lpstr>
      <vt:lpstr>Loss Functions Examples</vt:lpstr>
      <vt:lpstr>Loss Functions Examples (Contd.)</vt:lpstr>
      <vt:lpstr>Loss Functions Examples (Contd.)</vt:lpstr>
      <vt:lpstr>Linear Models </vt:lpstr>
      <vt:lpstr>Linear Models: Learning Algorithms </vt:lpstr>
      <vt:lpstr>Supervised Learning Recap</vt:lpstr>
      <vt:lpstr>Overfitting</vt:lpstr>
      <vt:lpstr>Underfitting</vt:lpstr>
      <vt:lpstr>Linear Models: Regularization </vt:lpstr>
      <vt:lpstr>Bias-Variance Tradeoff </vt:lpstr>
      <vt:lpstr>Bias-Variance Tradeoff </vt:lpstr>
      <vt:lpstr>Bias-Variance Trade-off</vt:lpstr>
      <vt:lpstr>PowerPoint Presentation</vt:lpstr>
      <vt:lpstr>PowerPoint Presentation</vt:lpstr>
      <vt:lpstr>PowerPoint Presentation</vt:lpstr>
      <vt:lpstr>Machine Learning Problem Definition</vt:lpstr>
      <vt:lpstr>Example Applications</vt:lpstr>
      <vt:lpstr>PowerPoint Presentation</vt:lpstr>
      <vt:lpstr>Data Collection &amp; Integration</vt:lpstr>
      <vt:lpstr>Key Data at Amazon</vt:lpstr>
      <vt:lpstr>PowerPoint Presentation</vt:lpstr>
      <vt:lpstr>Data Preparation</vt:lpstr>
      <vt:lpstr>Data Cleaning</vt:lpstr>
      <vt:lpstr>PowerPoint Presentation</vt:lpstr>
      <vt:lpstr>Data Visualization &amp; Analysis</vt:lpstr>
      <vt:lpstr>Feature and Target Summaries</vt:lpstr>
      <vt:lpstr>Feature and Target Histograms</vt:lpstr>
      <vt:lpstr>Feature-Target Correlation</vt:lpstr>
      <vt:lpstr>Feature-Target Correlation</vt:lpstr>
      <vt:lpstr>Feature-Target Correlation</vt:lpstr>
      <vt:lpstr>Feature-Target Correlation </vt:lpstr>
      <vt:lpstr>Feature-Target Correlation</vt:lpstr>
      <vt:lpstr>PowerPoint Presentation</vt:lpstr>
      <vt:lpstr>Tools/Frameworks used</vt:lpstr>
      <vt:lpstr>Notebook UI trivia</vt:lpstr>
      <vt:lpstr>Data collection &amp; Integration</vt:lpstr>
      <vt:lpstr>Dealing with missing values</vt:lpstr>
      <vt:lpstr>Impute missing values</vt:lpstr>
      <vt:lpstr>Impute missing values</vt:lpstr>
      <vt:lpstr>Impute missing values…</vt:lpstr>
      <vt:lpstr>Shuffle training data</vt:lpstr>
      <vt:lpstr>Overview </vt:lpstr>
      <vt:lpstr>Feature and target summaries</vt:lpstr>
      <vt:lpstr>Numeric feature summary</vt:lpstr>
      <vt:lpstr>Categorical feature summary(Histogram) </vt:lpstr>
      <vt:lpstr>Class distribution</vt:lpstr>
      <vt:lpstr>Histograms</vt:lpstr>
      <vt:lpstr>Feature-target correlation</vt:lpstr>
      <vt:lpstr>Feature-Feature correlation(Scatter plots)</vt:lpstr>
      <vt:lpstr>PowerPoint Presentation</vt:lpstr>
      <vt:lpstr>PowerPoint Presentation</vt:lpstr>
      <vt:lpstr>Deduplication Example</vt:lpstr>
      <vt:lpstr>Features</vt:lpstr>
      <vt:lpstr>Feature Engineering</vt:lpstr>
      <vt:lpstr>Features for text fields</vt:lpstr>
      <vt:lpstr>Feature Engineering</vt:lpstr>
      <vt:lpstr>Numeric Value Binning</vt:lpstr>
      <vt:lpstr>Quadratic Features</vt:lpstr>
      <vt:lpstr>Other Non-linear Feature Transformations</vt:lpstr>
      <vt:lpstr>Domain-Specific Transformations</vt:lpstr>
      <vt:lpstr>Feature Selection  </vt:lpstr>
      <vt:lpstr>Dimensionality Reduction  </vt:lpstr>
      <vt:lpstr>PowerPoint Presentation</vt:lpstr>
      <vt:lpstr>Parameter Tuning</vt:lpstr>
      <vt:lpstr>Parameter Tuning Strategies</vt:lpstr>
      <vt:lpstr>PowerPoint Presentation</vt:lpstr>
      <vt:lpstr>PowerPoint Presentation</vt:lpstr>
      <vt:lpstr>Classification – Making Predictions</vt:lpstr>
      <vt:lpstr>Classification – Evaluation Metrics</vt:lpstr>
      <vt:lpstr>ROC Curve &amp; AUC</vt:lpstr>
      <vt:lpstr>Precision-Recall Curve</vt:lpstr>
      <vt:lpstr>Classification: Picking an Operational Point</vt:lpstr>
      <vt:lpstr>Regression – Evaluation Metrics</vt:lpstr>
      <vt:lpstr>PowerPoint Presentation</vt:lpstr>
      <vt:lpstr> Classifier Scores to Probabilities </vt:lpstr>
      <vt:lpstr>Handling Imbalanced Datasets</vt:lpstr>
      <vt:lpstr>Handling Asymmetric Misclassification Costs</vt:lpstr>
      <vt:lpstr>Summary: Modeling Tips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Rastogi, Rajeev</dc:creator>
  <cp:lastModifiedBy>Vineet Chaoji</cp:lastModifiedBy>
  <cp:revision>1287</cp:revision>
  <cp:lastPrinted>2013-04-13T11:56:09Z</cp:lastPrinted>
  <dcterms:created xsi:type="dcterms:W3CDTF">2008-06-02T23:53:10Z</dcterms:created>
  <dcterms:modified xsi:type="dcterms:W3CDTF">2016-09-02T03:50:27Z</dcterms:modified>
</cp:coreProperties>
</file>